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Corporative Bold" panose="020B0604020202020204" charset="-78"/>
      <p:regular r:id="rId12"/>
    </p:embeddedFont>
    <p:embeddedFont>
      <p:font typeface="Woodland Bold" panose="020B0604020202020204" charset="0"/>
      <p:regular r:id="rId13"/>
    </p:embeddedFont>
    <p:embeddedFont>
      <p:font typeface="Chau Philomene" panose="020B0604020202020204" charset="0"/>
      <p:regular r:id="rId14"/>
    </p:embeddedFont>
    <p:embeddedFont>
      <p:font typeface="Glacial Indifference" panose="020B0604020202020204" charset="0"/>
      <p:regular r:id="rId15"/>
    </p:embeddedFont>
    <p:embeddedFont>
      <p:font typeface="Glacial Indifference Bold Italics" panose="020B0604020202020204" charset="0"/>
      <p:regular r:id="rId16"/>
    </p:embeddedFont>
    <p:embeddedFont>
      <p:font typeface="Poppins" panose="020B0604020202020204" charset="0"/>
      <p:regular r:id="rId17"/>
    </p:embeddedFont>
    <p:embeddedFont>
      <p:font typeface="Glacial Indifference Bold" panose="020B0604020202020204" charset="0"/>
      <p:regular r:id="rId18"/>
    </p:embeddedFont>
    <p:embeddedFont>
      <p:font typeface="Cocomat Pro Bold" panose="020B0604020202020204" charset="0"/>
      <p:regular r:id="rId19"/>
    </p:embeddedFont>
    <p:embeddedFont>
      <p:font typeface="Poppins Bold" panose="020B0604020202020204" charset="0"/>
      <p:regular r:id="rId20"/>
    </p:embeddedFont>
    <p:embeddedFont>
      <p:font typeface="Corporative" panose="020B0604020202020204" charset="-78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Poppins Semi-Bold" panose="020B0604020202020204" charset="0"/>
      <p:regular r:id="rId26"/>
    </p:embeddedFont>
    <p:embeddedFont>
      <p:font typeface="Cocomat Pro" panose="020B0604020202020204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31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sv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7.svg"/><Relationship Id="rId10" Type="http://schemas.openxmlformats.org/officeDocument/2006/relationships/image" Target="../media/image3.svg"/><Relationship Id="rId4" Type="http://schemas.openxmlformats.org/officeDocument/2006/relationships/image" Target="../media/image4.png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svg"/><Relationship Id="rId7" Type="http://schemas.openxmlformats.org/officeDocument/2006/relationships/image" Target="../media/image1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3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sv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5.sv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2452045">
            <a:off x="-360745" y="2649375"/>
            <a:ext cx="11698980" cy="5368807"/>
            <a:chOff x="-161290" y="232410"/>
            <a:chExt cx="12611100" cy="57873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611100" cy="5787390"/>
            </a:xfrm>
            <a:custGeom>
              <a:avLst/>
              <a:gdLst/>
              <a:ahLst/>
              <a:cxnLst/>
              <a:rect l="l" t="t" r="r" b="b"/>
              <a:pathLst>
                <a:path w="12611100" h="5787390">
                  <a:moveTo>
                    <a:pt x="12551410" y="2688590"/>
                  </a:moveTo>
                  <a:cubicBezTo>
                    <a:pt x="12498070" y="2100580"/>
                    <a:pt x="12113260" y="1581150"/>
                    <a:pt x="11629389" y="1242060"/>
                  </a:cubicBezTo>
                  <a:cubicBezTo>
                    <a:pt x="11145520" y="902970"/>
                    <a:pt x="10571480" y="721360"/>
                    <a:pt x="9999980" y="575310"/>
                  </a:cubicBezTo>
                  <a:cubicBezTo>
                    <a:pt x="8357870" y="157480"/>
                    <a:pt x="6649720" y="0"/>
                    <a:pt x="4958080" y="110490"/>
                  </a:cubicBezTo>
                  <a:cubicBezTo>
                    <a:pt x="3895090" y="123190"/>
                    <a:pt x="3690620" y="267970"/>
                    <a:pt x="2651760" y="491490"/>
                  </a:cubicBezTo>
                  <a:cubicBezTo>
                    <a:pt x="2020570" y="626110"/>
                    <a:pt x="1366520" y="817880"/>
                    <a:pt x="916939" y="1280160"/>
                  </a:cubicBezTo>
                  <a:cubicBezTo>
                    <a:pt x="0" y="2223770"/>
                    <a:pt x="400050" y="3919220"/>
                    <a:pt x="1418589" y="4751070"/>
                  </a:cubicBezTo>
                  <a:cubicBezTo>
                    <a:pt x="2437130" y="5582920"/>
                    <a:pt x="3836669" y="5750560"/>
                    <a:pt x="5152389" y="5767070"/>
                  </a:cubicBezTo>
                  <a:cubicBezTo>
                    <a:pt x="6744970" y="5787390"/>
                    <a:pt x="8346439" y="5632450"/>
                    <a:pt x="9888220" y="5229860"/>
                  </a:cubicBezTo>
                  <a:cubicBezTo>
                    <a:pt x="10535920" y="5060950"/>
                    <a:pt x="11187430" y="4839970"/>
                    <a:pt x="11710670" y="4423410"/>
                  </a:cubicBezTo>
                  <a:cubicBezTo>
                    <a:pt x="12232639" y="4005580"/>
                    <a:pt x="12611099" y="3355340"/>
                    <a:pt x="12551409" y="2688590"/>
                  </a:cubicBezTo>
                  <a:close/>
                </a:path>
              </a:pathLst>
            </a:custGeom>
            <a:solidFill>
              <a:srgbClr val="FFC038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4" name="Group 4"/>
          <p:cNvGrpSpPr/>
          <p:nvPr/>
        </p:nvGrpSpPr>
        <p:grpSpPr>
          <a:xfrm>
            <a:off x="1028700" y="338209"/>
            <a:ext cx="8920091" cy="8920091"/>
            <a:chOff x="0" y="0"/>
            <a:chExt cx="12700000" cy="12700000"/>
          </a:xfrm>
        </p:grpSpPr>
        <p:sp>
          <p:nvSpPr>
            <p:cNvPr id="5" name="Freeform 5"/>
            <p:cNvSpPr/>
            <p:nvPr/>
          </p:nvSpPr>
          <p:spPr>
            <a:xfrm>
              <a:off x="-11430" y="857250"/>
              <a:ext cx="13009880" cy="11644630"/>
            </a:xfrm>
            <a:custGeom>
              <a:avLst/>
              <a:gdLst/>
              <a:ahLst/>
              <a:cxnLst/>
              <a:rect l="l" t="t" r="r" b="b"/>
              <a:pathLst>
                <a:path w="13009880" h="11644630">
                  <a:moveTo>
                    <a:pt x="10152380" y="938530"/>
                  </a:moveTo>
                  <a:cubicBezTo>
                    <a:pt x="8962390" y="189230"/>
                    <a:pt x="8643620" y="154940"/>
                    <a:pt x="7245350" y="0"/>
                  </a:cubicBezTo>
                  <a:cubicBezTo>
                    <a:pt x="4039870" y="38100"/>
                    <a:pt x="1441450" y="1889760"/>
                    <a:pt x="435610" y="4933950"/>
                  </a:cubicBezTo>
                  <a:cubicBezTo>
                    <a:pt x="91440" y="5975350"/>
                    <a:pt x="0" y="7139940"/>
                    <a:pt x="403860" y="8159750"/>
                  </a:cubicBezTo>
                  <a:cubicBezTo>
                    <a:pt x="934720" y="9499600"/>
                    <a:pt x="2254250" y="10407650"/>
                    <a:pt x="3648710" y="10773410"/>
                  </a:cubicBezTo>
                  <a:cubicBezTo>
                    <a:pt x="5043170" y="11140440"/>
                    <a:pt x="6578600" y="11644630"/>
                    <a:pt x="8008620" y="11470640"/>
                  </a:cubicBezTo>
                  <a:cubicBezTo>
                    <a:pt x="9123680" y="11334750"/>
                    <a:pt x="10237470" y="10519410"/>
                    <a:pt x="11071860" y="9767570"/>
                  </a:cubicBezTo>
                  <a:cubicBezTo>
                    <a:pt x="11625580" y="9268460"/>
                    <a:pt x="11971020" y="8576310"/>
                    <a:pt x="12202160" y="7867650"/>
                  </a:cubicBezTo>
                  <a:cubicBezTo>
                    <a:pt x="13009880" y="5401310"/>
                    <a:pt x="12348210" y="2322830"/>
                    <a:pt x="10152380" y="938530"/>
                  </a:cubicBezTo>
                  <a:close/>
                </a:path>
              </a:pathLst>
            </a:custGeom>
            <a:blipFill>
              <a:blip r:embed="rId2"/>
              <a:stretch>
                <a:fillRect l="-19612" r="-19612"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 rot="6492473">
            <a:off x="8930558" y="6923607"/>
            <a:ext cx="1626371" cy="2904234"/>
          </a:xfrm>
          <a:custGeom>
            <a:avLst/>
            <a:gdLst/>
            <a:ahLst/>
            <a:cxnLst/>
            <a:rect l="l" t="t" r="r" b="b"/>
            <a:pathLst>
              <a:path w="1626371" h="2904234">
                <a:moveTo>
                  <a:pt x="0" y="0"/>
                </a:moveTo>
                <a:lnTo>
                  <a:pt x="1626371" y="0"/>
                </a:lnTo>
                <a:lnTo>
                  <a:pt x="1626371" y="2904234"/>
                </a:lnTo>
                <a:lnTo>
                  <a:pt x="0" y="29042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0128016" y="3271626"/>
            <a:ext cx="4467174" cy="3189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498"/>
              </a:lnSpc>
              <a:spcBef>
                <a:spcPct val="0"/>
              </a:spcBef>
            </a:pPr>
            <a:r>
              <a:rPr lang="en-US" sz="6070" b="1">
                <a:solidFill>
                  <a:srgbClr val="545454"/>
                </a:solidFill>
                <a:latin typeface="Woodland Bold"/>
                <a:ea typeface="Woodland Bold"/>
                <a:cs typeface="Woodland Bold"/>
                <a:sym typeface="Woodland Bold"/>
              </a:rPr>
              <a:t>LA DOCTRINA DE LA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708686" y="8385249"/>
            <a:ext cx="4467174" cy="475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34"/>
              </a:lnSpc>
            </a:pPr>
            <a:r>
              <a:rPr lang="en-US" sz="3247" spc="308">
                <a:solidFill>
                  <a:srgbClr val="54545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29 junio</a:t>
            </a:r>
          </a:p>
        </p:txBody>
      </p:sp>
      <p:sp>
        <p:nvSpPr>
          <p:cNvPr id="9" name="TextBox 9"/>
          <p:cNvSpPr txBox="1"/>
          <p:nvPr/>
        </p:nvSpPr>
        <p:spPr>
          <a:xfrm rot="-5400000">
            <a:off x="12103121" y="4127745"/>
            <a:ext cx="8183578" cy="2764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10"/>
              </a:lnSpc>
            </a:pPr>
            <a:r>
              <a:rPr lang="en-US" sz="9400" b="1" spc="893">
                <a:solidFill>
                  <a:srgbClr val="FF914D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ETICA </a:t>
            </a:r>
            <a:r>
              <a:rPr lang="en-US" sz="9400" b="1" spc="893">
                <a:solidFill>
                  <a:srgbClr val="FFC038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MINISTERIAL</a:t>
            </a:r>
            <a:r>
              <a:rPr lang="en-US" sz="9400" b="1" spc="893">
                <a:solidFill>
                  <a:srgbClr val="FF914D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1028700"/>
            <a:ext cx="2787184" cy="881764"/>
          </a:xfrm>
          <a:custGeom>
            <a:avLst/>
            <a:gdLst/>
            <a:ahLst/>
            <a:cxnLst/>
            <a:rect l="l" t="t" r="r" b="b"/>
            <a:pathLst>
              <a:path w="2787184" h="881764">
                <a:moveTo>
                  <a:pt x="0" y="0"/>
                </a:moveTo>
                <a:lnTo>
                  <a:pt x="2787184" y="0"/>
                </a:lnTo>
                <a:lnTo>
                  <a:pt x="2787184" y="881764"/>
                </a:lnTo>
                <a:lnTo>
                  <a:pt x="0" y="8817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485835" y="2103350"/>
            <a:ext cx="9265157" cy="1393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810"/>
              </a:lnSpc>
            </a:pPr>
            <a:r>
              <a:rPr lang="en-US" sz="9400" b="1" spc="893">
                <a:solidFill>
                  <a:srgbClr val="FFC038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CONCLUSIÓN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128004" y="5162550"/>
            <a:ext cx="14031993" cy="3039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89"/>
              </a:lnSpc>
            </a:pPr>
            <a:r>
              <a:rPr lang="en-US" sz="4599" b="1" dirty="0" err="1">
                <a:solidFill>
                  <a:srgbClr val="545454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Permitamos</a:t>
            </a:r>
            <a:r>
              <a:rPr lang="en-US" sz="4599" b="1" dirty="0">
                <a:solidFill>
                  <a:srgbClr val="545454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4599" b="1" dirty="0" err="1">
                <a:solidFill>
                  <a:srgbClr val="545454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que</a:t>
            </a:r>
            <a:r>
              <a:rPr lang="en-US" sz="4599" b="1" dirty="0">
                <a:solidFill>
                  <a:srgbClr val="545454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la </a:t>
            </a:r>
            <a:r>
              <a:rPr lang="en-US" sz="4599" b="1" dirty="0" err="1">
                <a:solidFill>
                  <a:srgbClr val="545454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ética</a:t>
            </a:r>
            <a:r>
              <a:rPr lang="en-US" sz="4599" b="1" dirty="0">
                <a:solidFill>
                  <a:srgbClr val="545454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ministerial se </a:t>
            </a:r>
            <a:r>
              <a:rPr lang="en-US" sz="4599" b="1" dirty="0" err="1">
                <a:solidFill>
                  <a:srgbClr val="545454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proyecte</a:t>
            </a:r>
            <a:r>
              <a:rPr lang="en-US" sz="4599" b="1" dirty="0">
                <a:solidFill>
                  <a:srgbClr val="545454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, </a:t>
            </a:r>
            <a:r>
              <a:rPr lang="en-US" sz="4599" b="1" dirty="0" err="1">
                <a:solidFill>
                  <a:srgbClr val="545454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trascienda</a:t>
            </a:r>
            <a:r>
              <a:rPr lang="en-US" sz="4599" b="1" dirty="0">
                <a:solidFill>
                  <a:srgbClr val="545454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y </a:t>
            </a:r>
            <a:r>
              <a:rPr lang="en-US" sz="4599" b="1" dirty="0" err="1">
                <a:solidFill>
                  <a:srgbClr val="545454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consolide</a:t>
            </a:r>
            <a:r>
              <a:rPr lang="en-US" sz="4599" b="1" dirty="0">
                <a:solidFill>
                  <a:srgbClr val="545454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a </a:t>
            </a:r>
            <a:r>
              <a:rPr lang="en-US" sz="4599" b="1" dirty="0" err="1">
                <a:solidFill>
                  <a:srgbClr val="545454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las</a:t>
            </a:r>
            <a:r>
              <a:rPr lang="en-US" sz="4599" b="1" dirty="0">
                <a:solidFill>
                  <a:srgbClr val="545454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4599" b="1" dirty="0" err="1">
                <a:solidFill>
                  <a:srgbClr val="545454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congregaciones</a:t>
            </a:r>
            <a:r>
              <a:rPr lang="en-US" sz="4599" b="1" dirty="0">
                <a:solidFill>
                  <a:srgbClr val="545454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de </a:t>
            </a:r>
            <a:r>
              <a:rPr lang="en-US" sz="4599" b="1" dirty="0" err="1">
                <a:solidFill>
                  <a:srgbClr val="545454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nuestra</a:t>
            </a:r>
            <a:r>
              <a:rPr lang="en-US" sz="4599" b="1" dirty="0">
                <a:solidFill>
                  <a:srgbClr val="545454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4599" b="1" dirty="0" err="1">
                <a:solidFill>
                  <a:srgbClr val="545454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amada</a:t>
            </a:r>
            <a:r>
              <a:rPr lang="en-US" sz="4599" b="1" dirty="0">
                <a:solidFill>
                  <a:srgbClr val="545454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4599" b="1" dirty="0" err="1">
                <a:solidFill>
                  <a:srgbClr val="545454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iglesia</a:t>
            </a:r>
            <a:r>
              <a:rPr lang="en-US" sz="4599" b="1" dirty="0">
                <a:solidFill>
                  <a:srgbClr val="545454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a </a:t>
            </a:r>
            <a:r>
              <a:rPr lang="en-US" sz="4599" b="1" dirty="0" err="1">
                <a:solidFill>
                  <a:srgbClr val="545454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pesar</a:t>
            </a:r>
            <a:r>
              <a:rPr lang="en-US" sz="4599" b="1" dirty="0">
                <a:solidFill>
                  <a:srgbClr val="545454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de los </a:t>
            </a:r>
            <a:r>
              <a:rPr lang="en-US" sz="4599" b="1" dirty="0" err="1">
                <a:solidFill>
                  <a:srgbClr val="545454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retos</a:t>
            </a:r>
            <a:r>
              <a:rPr lang="en-US" sz="4599" b="1">
                <a:solidFill>
                  <a:srgbClr val="545454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de </a:t>
            </a:r>
            <a:r>
              <a:rPr lang="en-US" sz="4599" b="1" smtClean="0">
                <a:solidFill>
                  <a:srgbClr val="545454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hoy.</a:t>
            </a:r>
            <a:endParaRPr lang="en-US" sz="4599" b="1">
              <a:solidFill>
                <a:srgbClr val="545454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  <a:p>
            <a:pPr algn="l">
              <a:lnSpc>
                <a:spcPts val="3794"/>
              </a:lnSpc>
            </a:pPr>
            <a:endParaRPr lang="en-US" sz="4599" b="1" dirty="0">
              <a:solidFill>
                <a:srgbClr val="545454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  <a:p>
            <a:pPr algn="l">
              <a:lnSpc>
                <a:spcPts val="3794"/>
              </a:lnSpc>
            </a:pPr>
            <a:endParaRPr lang="en-US" sz="4599" b="1" dirty="0">
              <a:solidFill>
                <a:srgbClr val="545454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3245045">
            <a:off x="12549848" y="709256"/>
            <a:ext cx="1785632" cy="2605033"/>
          </a:xfrm>
          <a:custGeom>
            <a:avLst/>
            <a:gdLst/>
            <a:ahLst/>
            <a:cxnLst/>
            <a:rect l="l" t="t" r="r" b="b"/>
            <a:pathLst>
              <a:path w="1785632" h="2605033">
                <a:moveTo>
                  <a:pt x="0" y="0"/>
                </a:moveTo>
                <a:lnTo>
                  <a:pt x="1785632" y="0"/>
                </a:lnTo>
                <a:lnTo>
                  <a:pt x="1785632" y="2605033"/>
                </a:lnTo>
                <a:lnTo>
                  <a:pt x="0" y="2605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713072" y="961883"/>
            <a:ext cx="358871" cy="1049889"/>
          </a:xfrm>
          <a:custGeom>
            <a:avLst/>
            <a:gdLst/>
            <a:ahLst/>
            <a:cxnLst/>
            <a:rect l="l" t="t" r="r" b="b"/>
            <a:pathLst>
              <a:path w="358871" h="1049889">
                <a:moveTo>
                  <a:pt x="0" y="0"/>
                </a:moveTo>
                <a:lnTo>
                  <a:pt x="358872" y="0"/>
                </a:lnTo>
                <a:lnTo>
                  <a:pt x="358872" y="1049890"/>
                </a:lnTo>
                <a:lnTo>
                  <a:pt x="0" y="10498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61155" y="1057275"/>
            <a:ext cx="4486416" cy="21710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10"/>
              </a:lnSpc>
            </a:pPr>
            <a:r>
              <a:rPr lang="en-US" sz="7400" b="1" i="1" spc="703">
                <a:solidFill>
                  <a:srgbClr val="FFC038"/>
                </a:solidFill>
                <a:latin typeface="Glacial Indifference Bold Italics"/>
                <a:ea typeface="Glacial Indifference Bold Italics"/>
                <a:cs typeface="Glacial Indifference Bold Italics"/>
                <a:sym typeface="Glacial Indifference Bold Italics"/>
              </a:rPr>
              <a:t>VERDAD BIBLICA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-381230" y="7428226"/>
            <a:ext cx="9769894" cy="1830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30"/>
              </a:lnSpc>
            </a:pPr>
            <a:r>
              <a:rPr lang="en-US" sz="6200" b="1" spc="589">
                <a:solidFill>
                  <a:srgbClr val="FF914D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VERDAD BIBLICA APLICADA</a:t>
            </a:r>
          </a:p>
        </p:txBody>
      </p:sp>
      <p:grpSp>
        <p:nvGrpSpPr>
          <p:cNvPr id="6" name="Group 6"/>
          <p:cNvGrpSpPr/>
          <p:nvPr/>
        </p:nvGrpSpPr>
        <p:grpSpPr>
          <a:xfrm rot="-2700000">
            <a:off x="10230954" y="1557443"/>
            <a:ext cx="5580454" cy="3341800"/>
            <a:chOff x="-161290" y="232410"/>
            <a:chExt cx="11952053" cy="7157370"/>
          </a:xfrm>
        </p:grpSpPr>
        <p:sp>
          <p:nvSpPr>
            <p:cNvPr id="7" name="Freeform 7"/>
            <p:cNvSpPr/>
            <p:nvPr/>
          </p:nvSpPr>
          <p:spPr>
            <a:xfrm>
              <a:off x="-8429" y="0"/>
              <a:ext cx="11960481" cy="7102354"/>
            </a:xfrm>
            <a:custGeom>
              <a:avLst/>
              <a:gdLst/>
              <a:ahLst/>
              <a:cxnLst/>
              <a:rect l="l" t="t" r="r" b="b"/>
              <a:pathLst>
                <a:path w="11960481" h="7102354">
                  <a:moveTo>
                    <a:pt x="11900791" y="3270012"/>
                  </a:moveTo>
                  <a:cubicBezTo>
                    <a:pt x="11847451" y="2542810"/>
                    <a:pt x="11480230" y="1900421"/>
                    <a:pt x="11021646" y="1481062"/>
                  </a:cubicBezTo>
                  <a:cubicBezTo>
                    <a:pt x="10563063" y="1061704"/>
                    <a:pt x="10019022" y="837103"/>
                    <a:pt x="9477388" y="656481"/>
                  </a:cubicBezTo>
                  <a:cubicBezTo>
                    <a:pt x="7921093" y="157480"/>
                    <a:pt x="6302210" y="0"/>
                    <a:pt x="4698974" y="110490"/>
                  </a:cubicBezTo>
                  <a:cubicBezTo>
                    <a:pt x="3691535" y="123190"/>
                    <a:pt x="3497751" y="276388"/>
                    <a:pt x="2513181" y="552819"/>
                  </a:cubicBezTo>
                  <a:cubicBezTo>
                    <a:pt x="1914976" y="719306"/>
                    <a:pt x="1295106" y="956471"/>
                    <a:pt x="869021" y="1528181"/>
                  </a:cubicBezTo>
                  <a:cubicBezTo>
                    <a:pt x="0" y="2695161"/>
                    <a:pt x="379143" y="4791955"/>
                    <a:pt x="1344455" y="5820718"/>
                  </a:cubicBezTo>
                  <a:cubicBezTo>
                    <a:pt x="2309767" y="6849482"/>
                    <a:pt x="3636168" y="7056806"/>
                    <a:pt x="4883129" y="7077224"/>
                  </a:cubicBezTo>
                  <a:cubicBezTo>
                    <a:pt x="6392482" y="7102354"/>
                    <a:pt x="7910261" y="6910737"/>
                    <a:pt x="9371468" y="6412847"/>
                  </a:cubicBezTo>
                  <a:cubicBezTo>
                    <a:pt x="9985320" y="6203953"/>
                    <a:pt x="10602782" y="5930662"/>
                    <a:pt x="11098678" y="5415495"/>
                  </a:cubicBezTo>
                  <a:cubicBezTo>
                    <a:pt x="11593371" y="4898758"/>
                    <a:pt x="11960481" y="4094594"/>
                    <a:pt x="11900791" y="3270012"/>
                  </a:cubicBezTo>
                  <a:close/>
                </a:path>
              </a:pathLst>
            </a:custGeom>
            <a:solidFill>
              <a:srgbClr val="FF914D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8" name="Group 8"/>
          <p:cNvGrpSpPr/>
          <p:nvPr/>
        </p:nvGrpSpPr>
        <p:grpSpPr>
          <a:xfrm>
            <a:off x="11259749" y="1174253"/>
            <a:ext cx="3522864" cy="3969247"/>
            <a:chOff x="0" y="0"/>
            <a:chExt cx="11271754" cy="12700000"/>
          </a:xfrm>
        </p:grpSpPr>
        <p:sp>
          <p:nvSpPr>
            <p:cNvPr id="9" name="Freeform 9"/>
            <p:cNvSpPr/>
            <p:nvPr/>
          </p:nvSpPr>
          <p:spPr>
            <a:xfrm>
              <a:off x="-11430" y="857250"/>
              <a:ext cx="11581634" cy="11644630"/>
            </a:xfrm>
            <a:custGeom>
              <a:avLst/>
              <a:gdLst/>
              <a:ahLst/>
              <a:cxnLst/>
              <a:rect l="l" t="t" r="r" b="b"/>
              <a:pathLst>
                <a:path w="11581634" h="11644630">
                  <a:moveTo>
                    <a:pt x="9011926" y="938530"/>
                  </a:moveTo>
                  <a:cubicBezTo>
                    <a:pt x="7955762" y="189230"/>
                    <a:pt x="7672841" y="154940"/>
                    <a:pt x="6431821" y="0"/>
                  </a:cubicBezTo>
                  <a:cubicBezTo>
                    <a:pt x="3586830" y="38100"/>
                    <a:pt x="1280630" y="1889760"/>
                    <a:pt x="387907" y="4933950"/>
                  </a:cubicBezTo>
                  <a:cubicBezTo>
                    <a:pt x="82442" y="5975350"/>
                    <a:pt x="0" y="7139940"/>
                    <a:pt x="359727" y="8159750"/>
                  </a:cubicBezTo>
                  <a:cubicBezTo>
                    <a:pt x="830886" y="9499600"/>
                    <a:pt x="2002022" y="10407650"/>
                    <a:pt x="3239660" y="10773410"/>
                  </a:cubicBezTo>
                  <a:cubicBezTo>
                    <a:pt x="4477299" y="11140440"/>
                    <a:pt x="5840054" y="11644630"/>
                    <a:pt x="7109253" y="11470640"/>
                  </a:cubicBezTo>
                  <a:cubicBezTo>
                    <a:pt x="8098913" y="11334750"/>
                    <a:pt x="9087447" y="10519410"/>
                    <a:pt x="9828000" y="9767570"/>
                  </a:cubicBezTo>
                  <a:cubicBezTo>
                    <a:pt x="10319449" y="9268460"/>
                    <a:pt x="10626041" y="8576310"/>
                    <a:pt x="10831186" y="7867650"/>
                  </a:cubicBezTo>
                  <a:cubicBezTo>
                    <a:pt x="11581634" y="5401310"/>
                    <a:pt x="10960812" y="2322830"/>
                    <a:pt x="9011926" y="938530"/>
                  </a:cubicBezTo>
                  <a:close/>
                </a:path>
              </a:pathLst>
            </a:custGeom>
            <a:blipFill>
              <a:blip r:embed="rId6"/>
              <a:stretch>
                <a:fillRect l="-41776" t="-7450" r="-42306" b="-10059"/>
              </a:stretch>
            </a:blipFill>
          </p:spPr>
        </p:sp>
      </p:grpSp>
      <p:sp>
        <p:nvSpPr>
          <p:cNvPr id="10" name="TextBox 10"/>
          <p:cNvSpPr txBox="1"/>
          <p:nvPr/>
        </p:nvSpPr>
        <p:spPr>
          <a:xfrm>
            <a:off x="614007" y="3517948"/>
            <a:ext cx="7304829" cy="22535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1"/>
              </a:lnSpc>
            </a:pPr>
            <a:r>
              <a:rPr lang="en-US" sz="3896" b="1">
                <a:solidFill>
                  <a:srgbClr val="545454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Las Sagradas Escrituras revelan el estándar ético que Dios anhela que cumplamos  en toda nuestra vida ministerial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837046" y="7120255"/>
            <a:ext cx="9211237" cy="2138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54"/>
              </a:lnSpc>
            </a:pPr>
            <a:r>
              <a:rPr lang="en-US" sz="3699" b="1">
                <a:solidFill>
                  <a:srgbClr val="545454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Dios, por gracia proveyó a la iglesia de sistemas bíblicos -éticos; para regular la conducta de la comunidad de la fé.</a:t>
            </a:r>
          </a:p>
          <a:p>
            <a:pPr algn="ctr">
              <a:lnSpc>
                <a:spcPts val="4254"/>
              </a:lnSpc>
            </a:pPr>
            <a:endParaRPr lang="en-US" sz="3699" b="1">
              <a:solidFill>
                <a:srgbClr val="545454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</p:txBody>
      </p:sp>
      <p:sp>
        <p:nvSpPr>
          <p:cNvPr id="12" name="Freeform 12"/>
          <p:cNvSpPr/>
          <p:nvPr/>
        </p:nvSpPr>
        <p:spPr>
          <a:xfrm rot="10273176">
            <a:off x="7180667" y="6113793"/>
            <a:ext cx="1734793" cy="633988"/>
          </a:xfrm>
          <a:custGeom>
            <a:avLst/>
            <a:gdLst/>
            <a:ahLst/>
            <a:cxnLst/>
            <a:rect l="l" t="t" r="r" b="b"/>
            <a:pathLst>
              <a:path w="1734793" h="633988">
                <a:moveTo>
                  <a:pt x="0" y="0"/>
                </a:moveTo>
                <a:lnTo>
                  <a:pt x="1734793" y="0"/>
                </a:lnTo>
                <a:lnTo>
                  <a:pt x="1734793" y="633988"/>
                </a:lnTo>
                <a:lnTo>
                  <a:pt x="0" y="63398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317917" flipV="1">
            <a:off x="13823179" y="5635493"/>
            <a:ext cx="940611" cy="1679662"/>
          </a:xfrm>
          <a:custGeom>
            <a:avLst/>
            <a:gdLst/>
            <a:ahLst/>
            <a:cxnLst/>
            <a:rect l="l" t="t" r="r" b="b"/>
            <a:pathLst>
              <a:path w="940611" h="1679662">
                <a:moveTo>
                  <a:pt x="0" y="1679662"/>
                </a:moveTo>
                <a:lnTo>
                  <a:pt x="940611" y="1679662"/>
                </a:lnTo>
                <a:lnTo>
                  <a:pt x="940611" y="0"/>
                </a:lnTo>
                <a:lnTo>
                  <a:pt x="0" y="0"/>
                </a:lnTo>
                <a:lnTo>
                  <a:pt x="0" y="1679662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9738814" y="2165376"/>
            <a:ext cx="9589469" cy="6244670"/>
            <a:chOff x="-161290" y="232410"/>
            <a:chExt cx="11952053" cy="7783187"/>
          </a:xfrm>
        </p:grpSpPr>
        <p:sp>
          <p:nvSpPr>
            <p:cNvPr id="3" name="Freeform 3"/>
            <p:cNvSpPr/>
            <p:nvPr/>
          </p:nvSpPr>
          <p:spPr>
            <a:xfrm>
              <a:off x="-8429" y="0"/>
              <a:ext cx="11960481" cy="7703039"/>
            </a:xfrm>
            <a:custGeom>
              <a:avLst/>
              <a:gdLst/>
              <a:ahLst/>
              <a:cxnLst/>
              <a:rect l="l" t="t" r="r" b="b"/>
              <a:pathLst>
                <a:path w="11960481" h="7703039">
                  <a:moveTo>
                    <a:pt x="11900791" y="3535610"/>
                  </a:moveTo>
                  <a:cubicBezTo>
                    <a:pt x="11847451" y="2744823"/>
                    <a:pt x="11480230" y="2046267"/>
                    <a:pt x="11021646" y="1590240"/>
                  </a:cubicBezTo>
                  <a:cubicBezTo>
                    <a:pt x="10563063" y="1134214"/>
                    <a:pt x="10019022" y="889976"/>
                    <a:pt x="9477388" y="693560"/>
                  </a:cubicBezTo>
                  <a:cubicBezTo>
                    <a:pt x="7921093" y="157480"/>
                    <a:pt x="6302210" y="0"/>
                    <a:pt x="4698974" y="110490"/>
                  </a:cubicBezTo>
                  <a:cubicBezTo>
                    <a:pt x="3691535" y="123190"/>
                    <a:pt x="3497751" y="280233"/>
                    <a:pt x="2513181" y="580834"/>
                  </a:cubicBezTo>
                  <a:cubicBezTo>
                    <a:pt x="1914976" y="761878"/>
                    <a:pt x="1295106" y="1019781"/>
                    <a:pt x="869021" y="1641479"/>
                  </a:cubicBezTo>
                  <a:cubicBezTo>
                    <a:pt x="0" y="2910496"/>
                    <a:pt x="379143" y="5190626"/>
                    <a:pt x="1344455" y="6309342"/>
                  </a:cubicBezTo>
                  <a:cubicBezTo>
                    <a:pt x="2309767" y="7428057"/>
                    <a:pt x="3636168" y="7653509"/>
                    <a:pt x="4883129" y="7675712"/>
                  </a:cubicBezTo>
                  <a:cubicBezTo>
                    <a:pt x="6392482" y="7703039"/>
                    <a:pt x="7910261" y="7494668"/>
                    <a:pt x="9371468" y="6953244"/>
                  </a:cubicBezTo>
                  <a:cubicBezTo>
                    <a:pt x="9985320" y="6726085"/>
                    <a:pt x="10602782" y="6428899"/>
                    <a:pt x="11098678" y="5868687"/>
                  </a:cubicBezTo>
                  <a:cubicBezTo>
                    <a:pt x="11593371" y="5306768"/>
                    <a:pt x="11960481" y="4432290"/>
                    <a:pt x="11900791" y="3535610"/>
                  </a:cubicBezTo>
                  <a:close/>
                </a:path>
              </a:pathLst>
            </a:custGeom>
            <a:solidFill>
              <a:srgbClr val="FFBD59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4" name="Group 4"/>
          <p:cNvGrpSpPr/>
          <p:nvPr/>
        </p:nvGrpSpPr>
        <p:grpSpPr>
          <a:xfrm>
            <a:off x="9144000" y="1085850"/>
            <a:ext cx="8115300" cy="8115300"/>
            <a:chOff x="0" y="0"/>
            <a:chExt cx="12700000" cy="12700000"/>
          </a:xfrm>
        </p:grpSpPr>
        <p:sp>
          <p:nvSpPr>
            <p:cNvPr id="5" name="Freeform 5"/>
            <p:cNvSpPr/>
            <p:nvPr/>
          </p:nvSpPr>
          <p:spPr>
            <a:xfrm>
              <a:off x="-11430" y="857250"/>
              <a:ext cx="13009880" cy="11644630"/>
            </a:xfrm>
            <a:custGeom>
              <a:avLst/>
              <a:gdLst/>
              <a:ahLst/>
              <a:cxnLst/>
              <a:rect l="l" t="t" r="r" b="b"/>
              <a:pathLst>
                <a:path w="13009880" h="11644630">
                  <a:moveTo>
                    <a:pt x="10152380" y="938530"/>
                  </a:moveTo>
                  <a:cubicBezTo>
                    <a:pt x="8962390" y="189230"/>
                    <a:pt x="8643620" y="154940"/>
                    <a:pt x="7245350" y="0"/>
                  </a:cubicBezTo>
                  <a:cubicBezTo>
                    <a:pt x="4039870" y="38100"/>
                    <a:pt x="1441450" y="1889760"/>
                    <a:pt x="435610" y="4933950"/>
                  </a:cubicBezTo>
                  <a:cubicBezTo>
                    <a:pt x="91440" y="5975350"/>
                    <a:pt x="0" y="7139940"/>
                    <a:pt x="403860" y="8159750"/>
                  </a:cubicBezTo>
                  <a:cubicBezTo>
                    <a:pt x="934720" y="9499600"/>
                    <a:pt x="2254250" y="10407650"/>
                    <a:pt x="3648710" y="10773410"/>
                  </a:cubicBezTo>
                  <a:cubicBezTo>
                    <a:pt x="5043170" y="11140440"/>
                    <a:pt x="6578600" y="11644630"/>
                    <a:pt x="8008620" y="11470640"/>
                  </a:cubicBezTo>
                  <a:cubicBezTo>
                    <a:pt x="9123680" y="11334750"/>
                    <a:pt x="10237470" y="10519410"/>
                    <a:pt x="11071860" y="9767570"/>
                  </a:cubicBezTo>
                  <a:cubicBezTo>
                    <a:pt x="11625580" y="9268460"/>
                    <a:pt x="11971020" y="8576310"/>
                    <a:pt x="12202160" y="7867650"/>
                  </a:cubicBezTo>
                  <a:cubicBezTo>
                    <a:pt x="13009880" y="5401310"/>
                    <a:pt x="12348210" y="2322830"/>
                    <a:pt x="10152380" y="938530"/>
                  </a:cubicBezTo>
                  <a:close/>
                </a:path>
              </a:pathLst>
            </a:custGeom>
            <a:blipFill>
              <a:blip r:embed="rId2"/>
              <a:stretch>
                <a:fillRect l="-3781" r="-3781"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>
            <a:off x="2281171" y="3953630"/>
            <a:ext cx="6731862" cy="6196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4"/>
              </a:lnSpc>
            </a:pPr>
            <a:r>
              <a:rPr lang="en-US" sz="4499" b="1">
                <a:solidFill>
                  <a:srgbClr val="545454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Procura con diligencia presentarte a Dios aprobado, como obrero que no tiene de qué avergonzarse, que usa bien la palabra de verdad</a:t>
            </a:r>
          </a:p>
          <a:p>
            <a:pPr algn="l">
              <a:lnSpc>
                <a:spcPts val="2874"/>
              </a:lnSpc>
            </a:pPr>
            <a:endParaRPr lang="en-US" sz="4499" b="1">
              <a:solidFill>
                <a:srgbClr val="545454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  <a:p>
            <a:pPr algn="l">
              <a:lnSpc>
                <a:spcPts val="2874"/>
              </a:lnSpc>
            </a:pPr>
            <a:endParaRPr lang="en-US" sz="4499" b="1">
              <a:solidFill>
                <a:srgbClr val="545454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  <a:p>
            <a:pPr algn="ctr">
              <a:lnSpc>
                <a:spcPts val="3679"/>
              </a:lnSpc>
            </a:pPr>
            <a:r>
              <a:rPr lang="en-US" sz="3199" b="1">
                <a:solidFill>
                  <a:srgbClr val="FFC038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2 Timoteo 2:15</a:t>
            </a:r>
          </a:p>
          <a:p>
            <a:pPr algn="l">
              <a:lnSpc>
                <a:spcPts val="3679"/>
              </a:lnSpc>
            </a:pPr>
            <a:endParaRPr lang="en-US" sz="3199" b="1">
              <a:solidFill>
                <a:srgbClr val="FFC038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30445" y="1123950"/>
            <a:ext cx="11411213" cy="1393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810"/>
              </a:lnSpc>
            </a:pPr>
            <a:r>
              <a:rPr lang="en-US" sz="9400" b="1" spc="893">
                <a:solidFill>
                  <a:srgbClr val="FF914D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PASAJE BIBLICO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6423652" flipV="1">
            <a:off x="10127358" y="4708871"/>
            <a:ext cx="2858295" cy="4169926"/>
          </a:xfrm>
          <a:custGeom>
            <a:avLst/>
            <a:gdLst/>
            <a:ahLst/>
            <a:cxnLst/>
            <a:rect l="l" t="t" r="r" b="b"/>
            <a:pathLst>
              <a:path w="2858295" h="4169926">
                <a:moveTo>
                  <a:pt x="0" y="4169926"/>
                </a:moveTo>
                <a:lnTo>
                  <a:pt x="2858295" y="4169926"/>
                </a:lnTo>
                <a:lnTo>
                  <a:pt x="2858295" y="0"/>
                </a:lnTo>
                <a:lnTo>
                  <a:pt x="0" y="0"/>
                </a:lnTo>
                <a:lnTo>
                  <a:pt x="0" y="416992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154259" y="6192003"/>
            <a:ext cx="958912" cy="973065"/>
          </a:xfrm>
          <a:custGeom>
            <a:avLst/>
            <a:gdLst/>
            <a:ahLst/>
            <a:cxnLst/>
            <a:rect l="l" t="t" r="r" b="b"/>
            <a:pathLst>
              <a:path w="958912" h="973065">
                <a:moveTo>
                  <a:pt x="0" y="0"/>
                </a:moveTo>
                <a:lnTo>
                  <a:pt x="958912" y="0"/>
                </a:lnTo>
                <a:lnTo>
                  <a:pt x="958912" y="973066"/>
                </a:lnTo>
                <a:lnTo>
                  <a:pt x="0" y="9730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28700" y="1028700"/>
            <a:ext cx="2787184" cy="881764"/>
          </a:xfrm>
          <a:custGeom>
            <a:avLst/>
            <a:gdLst/>
            <a:ahLst/>
            <a:cxnLst/>
            <a:rect l="l" t="t" r="r" b="b"/>
            <a:pathLst>
              <a:path w="2787184" h="881764">
                <a:moveTo>
                  <a:pt x="0" y="0"/>
                </a:moveTo>
                <a:lnTo>
                  <a:pt x="2787184" y="0"/>
                </a:lnTo>
                <a:lnTo>
                  <a:pt x="2787184" y="881764"/>
                </a:lnTo>
                <a:lnTo>
                  <a:pt x="0" y="8817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593289" y="-91588"/>
            <a:ext cx="13727172" cy="9814928"/>
          </a:xfrm>
          <a:custGeom>
            <a:avLst/>
            <a:gdLst/>
            <a:ahLst/>
            <a:cxnLst/>
            <a:rect l="l" t="t" r="r" b="b"/>
            <a:pathLst>
              <a:path w="13727172" h="9814928">
                <a:moveTo>
                  <a:pt x="0" y="0"/>
                </a:moveTo>
                <a:lnTo>
                  <a:pt x="13727172" y="0"/>
                </a:lnTo>
                <a:lnTo>
                  <a:pt x="13727172" y="9814928"/>
                </a:lnTo>
                <a:lnTo>
                  <a:pt x="0" y="981492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17000"/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485835" y="2103350"/>
            <a:ext cx="11476781" cy="1393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810"/>
              </a:lnSpc>
            </a:pPr>
            <a:r>
              <a:rPr lang="en-US" sz="9400" b="1" spc="893">
                <a:solidFill>
                  <a:srgbClr val="FF914D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INTRODUCCIÓN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236284" y="4593400"/>
            <a:ext cx="12441182" cy="3216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21"/>
              </a:lnSpc>
            </a:pPr>
            <a:r>
              <a:rPr lang="en-US" sz="5496" b="1">
                <a:solidFill>
                  <a:srgbClr val="545454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Todos los que estamos en la iglesia debemos practicar con responsabilidad nuestros ministerios. </a:t>
            </a:r>
          </a:p>
          <a:p>
            <a:pPr algn="l">
              <a:lnSpc>
                <a:spcPts val="6321"/>
              </a:lnSpc>
            </a:pPr>
            <a:endParaRPr lang="en-US" sz="5496" b="1">
              <a:solidFill>
                <a:srgbClr val="545454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4" r="-74"/>
            </a:stretch>
          </a:blipFill>
        </p:spPr>
      </p:sp>
      <p:grpSp>
        <p:nvGrpSpPr>
          <p:cNvPr id="3" name="Group 3"/>
          <p:cNvGrpSpPr/>
          <p:nvPr/>
        </p:nvGrpSpPr>
        <p:grpSpPr>
          <a:xfrm rot="-5400000">
            <a:off x="3089326" y="-2922958"/>
            <a:ext cx="5137403" cy="11316054"/>
            <a:chOff x="0" y="0"/>
            <a:chExt cx="940023" cy="207057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40023" cy="2070570"/>
            </a:xfrm>
            <a:custGeom>
              <a:avLst/>
              <a:gdLst/>
              <a:ahLst/>
              <a:cxnLst/>
              <a:rect l="l" t="t" r="r" b="b"/>
              <a:pathLst>
                <a:path w="940023" h="2070570">
                  <a:moveTo>
                    <a:pt x="313510" y="2051501"/>
                  </a:moveTo>
                  <a:cubicBezTo>
                    <a:pt x="361703" y="2063015"/>
                    <a:pt x="416492" y="2070570"/>
                    <a:pt x="470265" y="2070570"/>
                  </a:cubicBezTo>
                  <a:cubicBezTo>
                    <a:pt x="524039" y="2070570"/>
                    <a:pt x="575784" y="2064093"/>
                    <a:pt x="623468" y="2052579"/>
                  </a:cubicBezTo>
                  <a:cubicBezTo>
                    <a:pt x="624484" y="2052220"/>
                    <a:pt x="625499" y="2052220"/>
                    <a:pt x="626513" y="2051860"/>
                  </a:cubicBezTo>
                  <a:cubicBezTo>
                    <a:pt x="805589" y="2005805"/>
                    <a:pt x="937487" y="1884191"/>
                    <a:pt x="940023" y="1714129"/>
                  </a:cubicBezTo>
                  <a:lnTo>
                    <a:pt x="940023" y="0"/>
                  </a:lnTo>
                  <a:lnTo>
                    <a:pt x="0" y="0"/>
                  </a:lnTo>
                  <a:lnTo>
                    <a:pt x="0" y="1712857"/>
                  </a:lnTo>
                  <a:cubicBezTo>
                    <a:pt x="2536" y="1884910"/>
                    <a:pt x="132405" y="2006525"/>
                    <a:pt x="313510" y="2051501"/>
                  </a:cubicBez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940023" cy="1972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2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516317" y="506730"/>
            <a:ext cx="10505243" cy="521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24"/>
              </a:lnSpc>
            </a:pPr>
            <a:r>
              <a:rPr lang="en-US" sz="3299" b="1" spc="85">
                <a:solidFill>
                  <a:srgbClr val="FFFFFF"/>
                </a:solidFill>
                <a:latin typeface="Cocomat Pro Bold"/>
                <a:ea typeface="Cocomat Pro Bold"/>
                <a:cs typeface="Cocomat Pro Bold"/>
                <a:sym typeface="Cocomat Pro Bold"/>
              </a:rPr>
              <a:t>1.- LA ETICA DE LA RESPONSABILIDAD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0" y="1181350"/>
            <a:ext cx="10505243" cy="4122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24"/>
              </a:lnSpc>
            </a:pPr>
            <a:r>
              <a:rPr lang="en-US" sz="3299" b="1" spc="85">
                <a:solidFill>
                  <a:srgbClr val="FFFFFF"/>
                </a:solidFill>
                <a:latin typeface="Cocomat Pro Bold"/>
                <a:ea typeface="Cocomat Pro Bold"/>
                <a:cs typeface="Cocomat Pro Bold"/>
                <a:sym typeface="Cocomat Pro Bold"/>
              </a:rPr>
              <a:t>La ética como responsabilidad significa seguir a  Jesucristo y asumir su amor (Juan 15:12).</a:t>
            </a:r>
          </a:p>
          <a:p>
            <a:pPr algn="ctr">
              <a:lnSpc>
                <a:spcPts val="4124"/>
              </a:lnSpc>
            </a:pPr>
            <a:endParaRPr lang="en-US" sz="3299" b="1" spc="85">
              <a:solidFill>
                <a:srgbClr val="FFFFFF"/>
              </a:solidFill>
              <a:latin typeface="Cocomat Pro Bold"/>
              <a:ea typeface="Cocomat Pro Bold"/>
              <a:cs typeface="Cocomat Pro Bold"/>
              <a:sym typeface="Cocomat Pro Bold"/>
            </a:endParaRPr>
          </a:p>
          <a:p>
            <a:pPr marL="712468" lvl="1" indent="-356234" algn="ctr">
              <a:lnSpc>
                <a:spcPts val="4124"/>
              </a:lnSpc>
              <a:buFont typeface="Arial"/>
              <a:buChar char="•"/>
            </a:pPr>
            <a:r>
              <a:rPr lang="en-US" sz="3299" b="1" spc="85">
                <a:solidFill>
                  <a:srgbClr val="004AAD"/>
                </a:solidFill>
                <a:latin typeface="Cocomat Pro Bold"/>
                <a:ea typeface="Cocomat Pro Bold"/>
                <a:cs typeface="Cocomat Pro Bold"/>
                <a:sym typeface="Cocomat Pro Bold"/>
              </a:rPr>
              <a:t>Responsabilidad hacia algo a alguien</a:t>
            </a:r>
          </a:p>
          <a:p>
            <a:pPr marL="712468" lvl="1" indent="-356234" algn="ctr">
              <a:lnSpc>
                <a:spcPts val="4124"/>
              </a:lnSpc>
              <a:buFont typeface="Arial"/>
              <a:buChar char="•"/>
            </a:pPr>
            <a:r>
              <a:rPr lang="en-US" sz="3299" b="1" spc="85">
                <a:solidFill>
                  <a:srgbClr val="004AAD"/>
                </a:solidFill>
                <a:latin typeface="Cocomat Pro Bold"/>
                <a:ea typeface="Cocomat Pro Bold"/>
                <a:cs typeface="Cocomat Pro Bold"/>
                <a:sym typeface="Cocomat Pro Bold"/>
              </a:rPr>
              <a:t>Responsabilidad como una tarea</a:t>
            </a:r>
          </a:p>
          <a:p>
            <a:pPr marL="712468" lvl="1" indent="-356234" algn="ctr">
              <a:lnSpc>
                <a:spcPts val="4124"/>
              </a:lnSpc>
              <a:buFont typeface="Arial"/>
              <a:buChar char="•"/>
            </a:pPr>
            <a:r>
              <a:rPr lang="en-US" sz="3299" b="1" spc="85">
                <a:solidFill>
                  <a:srgbClr val="004AAD"/>
                </a:solidFill>
                <a:latin typeface="Cocomat Pro Bold"/>
                <a:ea typeface="Cocomat Pro Bold"/>
                <a:cs typeface="Cocomat Pro Bold"/>
                <a:sym typeface="Cocomat Pro Bold"/>
              </a:rPr>
              <a:t>Responsable por una consecuencia o resultado</a:t>
            </a:r>
          </a:p>
          <a:p>
            <a:pPr algn="ctr">
              <a:lnSpc>
                <a:spcPts val="4124"/>
              </a:lnSpc>
            </a:pPr>
            <a:endParaRPr lang="en-US" sz="3299" b="1" spc="85">
              <a:solidFill>
                <a:srgbClr val="004AAD"/>
              </a:solidFill>
              <a:latin typeface="Cocomat Pro Bold"/>
              <a:ea typeface="Cocomat Pro Bold"/>
              <a:cs typeface="Cocomat Pro Bold"/>
              <a:sym typeface="Cocomat Pro 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0" y="0"/>
            <a:ext cx="18288000" cy="1028700"/>
          </a:xfrm>
          <a:prstGeom prst="rect">
            <a:avLst/>
          </a:prstGeom>
          <a:solidFill>
            <a:srgbClr val="FFBD59"/>
          </a:solidFill>
        </p:spPr>
      </p:sp>
      <p:sp>
        <p:nvSpPr>
          <p:cNvPr id="4" name="Freeform 4"/>
          <p:cNvSpPr/>
          <p:nvPr/>
        </p:nvSpPr>
        <p:spPr>
          <a:xfrm>
            <a:off x="9144000" y="1028700"/>
            <a:ext cx="9144000" cy="9258300"/>
          </a:xfrm>
          <a:custGeom>
            <a:avLst/>
            <a:gdLst/>
            <a:ahLst/>
            <a:cxnLst/>
            <a:rect l="l" t="t" r="r" b="b"/>
            <a:pathLst>
              <a:path w="9144000" h="9258300">
                <a:moveTo>
                  <a:pt x="0" y="0"/>
                </a:moveTo>
                <a:lnTo>
                  <a:pt x="9144000" y="0"/>
                </a:lnTo>
                <a:lnTo>
                  <a:pt x="9144000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7000"/>
            </a:blip>
            <a:stretch>
              <a:fillRect l="-25937" r="-25937"/>
            </a:stretch>
          </a:blipFill>
        </p:spPr>
      </p:sp>
      <p:sp>
        <p:nvSpPr>
          <p:cNvPr id="5" name="Freeform 5"/>
          <p:cNvSpPr/>
          <p:nvPr/>
        </p:nvSpPr>
        <p:spPr>
          <a:xfrm rot="5400000">
            <a:off x="16747846" y="8995290"/>
            <a:ext cx="526020" cy="526020"/>
          </a:xfrm>
          <a:custGeom>
            <a:avLst/>
            <a:gdLst/>
            <a:ahLst/>
            <a:cxnLst/>
            <a:rect l="l" t="t" r="r" b="b"/>
            <a:pathLst>
              <a:path w="526020" h="526020">
                <a:moveTo>
                  <a:pt x="0" y="0"/>
                </a:moveTo>
                <a:lnTo>
                  <a:pt x="526021" y="0"/>
                </a:lnTo>
                <a:lnTo>
                  <a:pt x="526021" y="526020"/>
                </a:lnTo>
                <a:lnTo>
                  <a:pt x="0" y="5260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6367" y="1028700"/>
            <a:ext cx="9144000" cy="9258300"/>
          </a:xfrm>
          <a:custGeom>
            <a:avLst/>
            <a:gdLst/>
            <a:ahLst/>
            <a:cxnLst/>
            <a:rect l="l" t="t" r="r" b="b"/>
            <a:pathLst>
              <a:path w="9144000" h="9258300">
                <a:moveTo>
                  <a:pt x="0" y="0"/>
                </a:moveTo>
                <a:lnTo>
                  <a:pt x="9144000" y="0"/>
                </a:lnTo>
                <a:lnTo>
                  <a:pt x="9144000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</a:blip>
            <a:stretch>
              <a:fillRect l="-25937" r="-25937"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-256625" y="1545872"/>
            <a:ext cx="9400625" cy="9400625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9864926" y="1078567"/>
            <a:ext cx="8601241" cy="9580664"/>
            <a:chOff x="0" y="0"/>
            <a:chExt cx="6718177" cy="74831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718177" cy="7483175"/>
            </a:xfrm>
            <a:custGeom>
              <a:avLst/>
              <a:gdLst/>
              <a:ahLst/>
              <a:cxnLst/>
              <a:rect l="l" t="t" r="r" b="b"/>
              <a:pathLst>
                <a:path w="6718177" h="7483175">
                  <a:moveTo>
                    <a:pt x="3359088" y="0"/>
                  </a:moveTo>
                  <a:cubicBezTo>
                    <a:pt x="1503915" y="0"/>
                    <a:pt x="0" y="1675166"/>
                    <a:pt x="0" y="3741588"/>
                  </a:cubicBezTo>
                  <a:cubicBezTo>
                    <a:pt x="0" y="5808009"/>
                    <a:pt x="1503915" y="7483175"/>
                    <a:pt x="3359088" y="7483175"/>
                  </a:cubicBezTo>
                  <a:cubicBezTo>
                    <a:pt x="5214262" y="7483175"/>
                    <a:pt x="6718177" y="5808009"/>
                    <a:pt x="6718177" y="3741588"/>
                  </a:cubicBezTo>
                  <a:cubicBezTo>
                    <a:pt x="6718177" y="1675166"/>
                    <a:pt x="5214262" y="0"/>
                    <a:pt x="335908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529475" y="2221407"/>
            <a:ext cx="5353557" cy="8437824"/>
            <a:chOff x="0" y="0"/>
            <a:chExt cx="7138075" cy="11250432"/>
          </a:xfrm>
        </p:grpSpPr>
        <p:sp>
          <p:nvSpPr>
            <p:cNvPr id="12" name="TextBox 12"/>
            <p:cNvSpPr txBox="1"/>
            <p:nvPr/>
          </p:nvSpPr>
          <p:spPr>
            <a:xfrm>
              <a:off x="0" y="1976075"/>
              <a:ext cx="7138075" cy="89892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04"/>
                </a:lnSpc>
              </a:pPr>
              <a:r>
                <a:rPr lang="en-US" sz="2431">
                  <a:solidFill>
                    <a:srgbClr val="3D3132"/>
                  </a:solidFill>
                  <a:latin typeface="Corporative"/>
                  <a:ea typeface="Corporative"/>
                  <a:cs typeface="Corporative"/>
                  <a:sym typeface="Corporative"/>
                </a:rPr>
                <a:t>oración</a:t>
              </a:r>
            </a:p>
            <a:p>
              <a:pPr algn="ctr">
                <a:lnSpc>
                  <a:spcPts val="3404"/>
                </a:lnSpc>
              </a:pPr>
              <a:r>
                <a:rPr lang="en-US" sz="2431">
                  <a:solidFill>
                    <a:srgbClr val="3D3132"/>
                  </a:solidFill>
                  <a:latin typeface="Corporative"/>
                  <a:ea typeface="Corporative"/>
                  <a:cs typeface="Corporative"/>
                  <a:sym typeface="Corporative"/>
                </a:rPr>
                <a:t>control del espíritu</a:t>
              </a:r>
            </a:p>
            <a:p>
              <a:pPr algn="ctr">
                <a:lnSpc>
                  <a:spcPts val="3404"/>
                </a:lnSpc>
              </a:pPr>
              <a:r>
                <a:rPr lang="en-US" sz="2431">
                  <a:solidFill>
                    <a:srgbClr val="3D3132"/>
                  </a:solidFill>
                  <a:latin typeface="Corporative"/>
                  <a:ea typeface="Corporative"/>
                  <a:cs typeface="Corporative"/>
                  <a:sym typeface="Corporative"/>
                </a:rPr>
                <a:t>responsabilidad</a:t>
              </a:r>
            </a:p>
            <a:p>
              <a:pPr algn="ctr">
                <a:lnSpc>
                  <a:spcPts val="3404"/>
                </a:lnSpc>
              </a:pPr>
              <a:r>
                <a:rPr lang="en-US" sz="2431">
                  <a:solidFill>
                    <a:srgbClr val="3D3132"/>
                  </a:solidFill>
                  <a:latin typeface="Corporative"/>
                  <a:ea typeface="Corporative"/>
                  <a:cs typeface="Corporative"/>
                  <a:sym typeface="Corporative"/>
                </a:rPr>
                <a:t>vida moral</a:t>
              </a:r>
            </a:p>
            <a:p>
              <a:pPr algn="ctr">
                <a:lnSpc>
                  <a:spcPts val="3404"/>
                </a:lnSpc>
              </a:pPr>
              <a:r>
                <a:rPr lang="en-US" sz="2431">
                  <a:solidFill>
                    <a:srgbClr val="3D3132"/>
                  </a:solidFill>
                  <a:latin typeface="Corporative"/>
                  <a:ea typeface="Corporative"/>
                  <a:cs typeface="Corporative"/>
                  <a:sym typeface="Corporative"/>
                </a:rPr>
                <a:t>desinterés</a:t>
              </a:r>
            </a:p>
            <a:p>
              <a:pPr algn="ctr">
                <a:lnSpc>
                  <a:spcPts val="3404"/>
                </a:lnSpc>
              </a:pPr>
              <a:r>
                <a:rPr lang="en-US" sz="2431">
                  <a:solidFill>
                    <a:srgbClr val="3D3132"/>
                  </a:solidFill>
                  <a:latin typeface="Corporative"/>
                  <a:ea typeface="Corporative"/>
                  <a:cs typeface="Corporative"/>
                  <a:sym typeface="Corporative"/>
                </a:rPr>
                <a:t>fidelidad</a:t>
              </a:r>
            </a:p>
            <a:p>
              <a:pPr algn="ctr">
                <a:lnSpc>
                  <a:spcPts val="3404"/>
                </a:lnSpc>
              </a:pPr>
              <a:r>
                <a:rPr lang="en-US" sz="2431">
                  <a:solidFill>
                    <a:srgbClr val="3D3132"/>
                  </a:solidFill>
                  <a:latin typeface="Corporative"/>
                  <a:ea typeface="Corporative"/>
                  <a:cs typeface="Corporative"/>
                  <a:sym typeface="Corporative"/>
                </a:rPr>
                <a:t>servicio</a:t>
              </a:r>
            </a:p>
            <a:p>
              <a:pPr algn="ctr">
                <a:lnSpc>
                  <a:spcPts val="3404"/>
                </a:lnSpc>
              </a:pPr>
              <a:r>
                <a:rPr lang="en-US" sz="2431">
                  <a:solidFill>
                    <a:srgbClr val="3D3132"/>
                  </a:solidFill>
                  <a:latin typeface="Corporative"/>
                  <a:ea typeface="Corporative"/>
                  <a:cs typeface="Corporative"/>
                  <a:sym typeface="Corporative"/>
                </a:rPr>
                <a:t>integridad</a:t>
              </a:r>
            </a:p>
            <a:p>
              <a:pPr algn="ctr">
                <a:lnSpc>
                  <a:spcPts val="3404"/>
                </a:lnSpc>
              </a:pPr>
              <a:r>
                <a:rPr lang="en-US" sz="2431">
                  <a:solidFill>
                    <a:srgbClr val="3D3132"/>
                  </a:solidFill>
                  <a:latin typeface="Corporative"/>
                  <a:ea typeface="Corporative"/>
                  <a:cs typeface="Corporative"/>
                  <a:sym typeface="Corporative"/>
                </a:rPr>
                <a:t>justicia</a:t>
              </a:r>
            </a:p>
            <a:p>
              <a:pPr algn="ctr">
                <a:lnSpc>
                  <a:spcPts val="3404"/>
                </a:lnSpc>
              </a:pPr>
              <a:r>
                <a:rPr lang="en-US" sz="2431">
                  <a:solidFill>
                    <a:srgbClr val="3D3132"/>
                  </a:solidFill>
                  <a:latin typeface="Corporative"/>
                  <a:ea typeface="Corporative"/>
                  <a:cs typeface="Corporative"/>
                  <a:sym typeface="Corporative"/>
                </a:rPr>
                <a:t>humildad</a:t>
              </a:r>
            </a:p>
            <a:p>
              <a:pPr algn="ctr">
                <a:lnSpc>
                  <a:spcPts val="3404"/>
                </a:lnSpc>
              </a:pPr>
              <a:r>
                <a:rPr lang="en-US" sz="2431">
                  <a:solidFill>
                    <a:srgbClr val="3D3132"/>
                  </a:solidFill>
                  <a:latin typeface="Corporative"/>
                  <a:ea typeface="Corporative"/>
                  <a:cs typeface="Corporative"/>
                  <a:sym typeface="Corporative"/>
                </a:rPr>
                <a:t>respeto</a:t>
              </a:r>
            </a:p>
            <a:p>
              <a:pPr algn="ctr">
                <a:lnSpc>
                  <a:spcPts val="3404"/>
                </a:lnSpc>
              </a:pPr>
              <a:r>
                <a:rPr lang="en-US" sz="2431">
                  <a:solidFill>
                    <a:srgbClr val="3D3132"/>
                  </a:solidFill>
                  <a:latin typeface="Corporative"/>
                  <a:ea typeface="Corporative"/>
                  <a:cs typeface="Corporative"/>
                  <a:sym typeface="Corporative"/>
                </a:rPr>
                <a:t>veracidad</a:t>
              </a:r>
            </a:p>
            <a:p>
              <a:pPr algn="ctr">
                <a:lnSpc>
                  <a:spcPts val="3404"/>
                </a:lnSpc>
              </a:pPr>
              <a:r>
                <a:rPr lang="en-US" sz="2431">
                  <a:solidFill>
                    <a:srgbClr val="3D3132"/>
                  </a:solidFill>
                  <a:latin typeface="Corporative"/>
                  <a:ea typeface="Corporative"/>
                  <a:cs typeface="Corporative"/>
                  <a:sym typeface="Corporative"/>
                </a:rPr>
                <a:t>tolerancia</a:t>
              </a:r>
            </a:p>
            <a:p>
              <a:pPr algn="ctr">
                <a:lnSpc>
                  <a:spcPts val="3404"/>
                </a:lnSpc>
              </a:pPr>
              <a:r>
                <a:rPr lang="en-US" sz="2431">
                  <a:solidFill>
                    <a:srgbClr val="3D3132"/>
                  </a:solidFill>
                  <a:latin typeface="Corporative"/>
                  <a:ea typeface="Corporative"/>
                  <a:cs typeface="Corporative"/>
                  <a:sym typeface="Corporative"/>
                </a:rPr>
                <a:t>paciencia</a:t>
              </a:r>
            </a:p>
            <a:p>
              <a:pPr algn="ctr">
                <a:lnSpc>
                  <a:spcPts val="3404"/>
                </a:lnSpc>
              </a:pPr>
              <a:r>
                <a:rPr lang="en-US" sz="2431">
                  <a:solidFill>
                    <a:srgbClr val="3D3132"/>
                  </a:solidFill>
                  <a:latin typeface="Corporative"/>
                  <a:ea typeface="Corporative"/>
                  <a:cs typeface="Corporative"/>
                  <a:sym typeface="Corporative"/>
                </a:rPr>
                <a:t>amor al prójimo</a:t>
              </a:r>
            </a:p>
            <a:p>
              <a:pPr algn="ctr">
                <a:lnSpc>
                  <a:spcPts val="2564"/>
                </a:lnSpc>
              </a:pPr>
              <a:endParaRPr lang="en-US" sz="2431">
                <a:solidFill>
                  <a:srgbClr val="3D3132"/>
                </a:solidFill>
                <a:latin typeface="Corporative"/>
                <a:ea typeface="Corporative"/>
                <a:cs typeface="Corporative"/>
                <a:sym typeface="Corporative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9525"/>
              <a:ext cx="7138075" cy="1558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39"/>
                </a:lnSpc>
              </a:pPr>
              <a:r>
                <a:rPr lang="en-US" sz="3866">
                  <a:solidFill>
                    <a:srgbClr val="3D3132"/>
                  </a:solidFill>
                  <a:latin typeface="Corporative"/>
                  <a:ea typeface="Corporative"/>
                  <a:cs typeface="Corporative"/>
                  <a:sym typeface="Corporative"/>
                </a:rPr>
                <a:t>Responsable y saludable 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1824756" y="2063449"/>
            <a:ext cx="5186100" cy="8883048"/>
            <a:chOff x="0" y="0"/>
            <a:chExt cx="6914800" cy="11844064"/>
          </a:xfrm>
        </p:grpSpPr>
        <p:sp>
          <p:nvSpPr>
            <p:cNvPr id="15" name="TextBox 15"/>
            <p:cNvSpPr txBox="1"/>
            <p:nvPr/>
          </p:nvSpPr>
          <p:spPr>
            <a:xfrm>
              <a:off x="0" y="1214406"/>
              <a:ext cx="6914800" cy="103445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64"/>
                </a:lnSpc>
              </a:pPr>
              <a:r>
                <a:rPr lang="en-US" sz="2331">
                  <a:solidFill>
                    <a:srgbClr val="3D3132"/>
                  </a:solidFill>
                  <a:latin typeface="Corporative"/>
                  <a:ea typeface="Corporative"/>
                  <a:cs typeface="Corporative"/>
                  <a:sym typeface="Corporative"/>
                </a:rPr>
                <a:t>apatia</a:t>
              </a:r>
            </a:p>
            <a:p>
              <a:pPr algn="ctr">
                <a:lnSpc>
                  <a:spcPts val="3264"/>
                </a:lnSpc>
              </a:pPr>
              <a:r>
                <a:rPr lang="en-US" sz="2331">
                  <a:solidFill>
                    <a:srgbClr val="3D3132"/>
                  </a:solidFill>
                  <a:latin typeface="Corporative"/>
                  <a:ea typeface="Corporative"/>
                  <a:cs typeface="Corporative"/>
                  <a:sym typeface="Corporative"/>
                </a:rPr>
                <a:t>inmoralidad</a:t>
              </a:r>
            </a:p>
            <a:p>
              <a:pPr algn="ctr">
                <a:lnSpc>
                  <a:spcPts val="3264"/>
                </a:lnSpc>
              </a:pPr>
              <a:r>
                <a:rPr lang="en-US" sz="2331">
                  <a:solidFill>
                    <a:srgbClr val="3D3132"/>
                  </a:solidFill>
                  <a:latin typeface="Corporative"/>
                  <a:ea typeface="Corporative"/>
                  <a:cs typeface="Corporative"/>
                  <a:sym typeface="Corporative"/>
                </a:rPr>
                <a:t>intolerancia</a:t>
              </a:r>
            </a:p>
            <a:p>
              <a:pPr algn="ctr">
                <a:lnSpc>
                  <a:spcPts val="3264"/>
                </a:lnSpc>
              </a:pPr>
              <a:r>
                <a:rPr lang="en-US" sz="2331">
                  <a:solidFill>
                    <a:srgbClr val="3D3132"/>
                  </a:solidFill>
                  <a:latin typeface="Corporative"/>
                  <a:ea typeface="Corporative"/>
                  <a:cs typeface="Corporative"/>
                  <a:sym typeface="Corporative"/>
                </a:rPr>
                <a:t>legalidad</a:t>
              </a:r>
            </a:p>
            <a:p>
              <a:pPr algn="ctr">
                <a:lnSpc>
                  <a:spcPts val="3264"/>
                </a:lnSpc>
              </a:pPr>
              <a:r>
                <a:rPr lang="en-US" sz="2331">
                  <a:solidFill>
                    <a:srgbClr val="3D3132"/>
                  </a:solidFill>
                  <a:latin typeface="Corporative"/>
                  <a:ea typeface="Corporative"/>
                  <a:cs typeface="Corporative"/>
                  <a:sym typeface="Corporative"/>
                </a:rPr>
                <a:t>critica</a:t>
              </a:r>
            </a:p>
            <a:p>
              <a:pPr algn="ctr">
                <a:lnSpc>
                  <a:spcPts val="3264"/>
                </a:lnSpc>
              </a:pPr>
              <a:r>
                <a:rPr lang="en-US" sz="2331">
                  <a:solidFill>
                    <a:srgbClr val="3D3132"/>
                  </a:solidFill>
                  <a:latin typeface="Corporative"/>
                  <a:ea typeface="Corporative"/>
                  <a:cs typeface="Corporative"/>
                  <a:sym typeface="Corporative"/>
                </a:rPr>
                <a:t>insultos</a:t>
              </a:r>
            </a:p>
            <a:p>
              <a:pPr algn="ctr">
                <a:lnSpc>
                  <a:spcPts val="3264"/>
                </a:lnSpc>
              </a:pPr>
              <a:r>
                <a:rPr lang="en-US" sz="2331">
                  <a:solidFill>
                    <a:srgbClr val="3D3132"/>
                  </a:solidFill>
                  <a:latin typeface="Corporative"/>
                  <a:ea typeface="Corporative"/>
                  <a:cs typeface="Corporative"/>
                  <a:sym typeface="Corporative"/>
                </a:rPr>
                <a:t>indiferencia</a:t>
              </a:r>
            </a:p>
            <a:p>
              <a:pPr algn="ctr">
                <a:lnSpc>
                  <a:spcPts val="3264"/>
                </a:lnSpc>
              </a:pPr>
              <a:r>
                <a:rPr lang="en-US" sz="2331">
                  <a:solidFill>
                    <a:srgbClr val="3D3132"/>
                  </a:solidFill>
                  <a:latin typeface="Corporative"/>
                  <a:ea typeface="Corporative"/>
                  <a:cs typeface="Corporative"/>
                  <a:sym typeface="Corporative"/>
                </a:rPr>
                <a:t>rencores</a:t>
              </a:r>
            </a:p>
            <a:p>
              <a:pPr algn="ctr">
                <a:lnSpc>
                  <a:spcPts val="3264"/>
                </a:lnSpc>
              </a:pPr>
              <a:r>
                <a:rPr lang="en-US" sz="2331">
                  <a:solidFill>
                    <a:srgbClr val="3D3132"/>
                  </a:solidFill>
                  <a:latin typeface="Corporative"/>
                  <a:ea typeface="Corporative"/>
                  <a:cs typeface="Corporative"/>
                  <a:sym typeface="Corporative"/>
                </a:rPr>
                <a:t>infidelidad</a:t>
              </a:r>
            </a:p>
            <a:p>
              <a:pPr algn="ctr">
                <a:lnSpc>
                  <a:spcPts val="3264"/>
                </a:lnSpc>
              </a:pPr>
              <a:r>
                <a:rPr lang="en-US" sz="2331">
                  <a:solidFill>
                    <a:srgbClr val="3D3132"/>
                  </a:solidFill>
                  <a:latin typeface="Corporative"/>
                  <a:ea typeface="Corporative"/>
                  <a:cs typeface="Corporative"/>
                  <a:sym typeface="Corporative"/>
                </a:rPr>
                <a:t>deslealtad</a:t>
              </a:r>
            </a:p>
            <a:p>
              <a:pPr algn="ctr">
                <a:lnSpc>
                  <a:spcPts val="3264"/>
                </a:lnSpc>
              </a:pPr>
              <a:r>
                <a:rPr lang="en-US" sz="2331">
                  <a:solidFill>
                    <a:srgbClr val="3D3132"/>
                  </a:solidFill>
                  <a:latin typeface="Corporative"/>
                  <a:ea typeface="Corporative"/>
                  <a:cs typeface="Corporative"/>
                  <a:sym typeface="Corporative"/>
                </a:rPr>
                <a:t>injusticia</a:t>
              </a:r>
            </a:p>
            <a:p>
              <a:pPr algn="ctr">
                <a:lnSpc>
                  <a:spcPts val="3264"/>
                </a:lnSpc>
              </a:pPr>
              <a:r>
                <a:rPr lang="en-US" sz="2331">
                  <a:solidFill>
                    <a:srgbClr val="3D3132"/>
                  </a:solidFill>
                  <a:latin typeface="Corporative"/>
                  <a:ea typeface="Corporative"/>
                  <a:cs typeface="Corporative"/>
                  <a:sym typeface="Corporative"/>
                </a:rPr>
                <a:t>maltratos</a:t>
              </a:r>
            </a:p>
            <a:p>
              <a:pPr algn="ctr">
                <a:lnSpc>
                  <a:spcPts val="3264"/>
                </a:lnSpc>
              </a:pPr>
              <a:r>
                <a:rPr lang="en-US" sz="2331">
                  <a:solidFill>
                    <a:srgbClr val="3D3132"/>
                  </a:solidFill>
                  <a:latin typeface="Corporative"/>
                  <a:ea typeface="Corporative"/>
                  <a:cs typeface="Corporative"/>
                  <a:sym typeface="Corporative"/>
                </a:rPr>
                <a:t>descortesía</a:t>
              </a:r>
            </a:p>
            <a:p>
              <a:pPr algn="ctr">
                <a:lnSpc>
                  <a:spcPts val="3264"/>
                </a:lnSpc>
              </a:pPr>
              <a:r>
                <a:rPr lang="en-US" sz="2331">
                  <a:solidFill>
                    <a:srgbClr val="3D3132"/>
                  </a:solidFill>
                  <a:latin typeface="Corporative"/>
                  <a:ea typeface="Corporative"/>
                  <a:cs typeface="Corporative"/>
                  <a:sym typeface="Corporative"/>
                </a:rPr>
                <a:t>competitividad</a:t>
              </a:r>
            </a:p>
            <a:p>
              <a:pPr algn="ctr">
                <a:lnSpc>
                  <a:spcPts val="3264"/>
                </a:lnSpc>
              </a:pPr>
              <a:r>
                <a:rPr lang="en-US" sz="2331">
                  <a:solidFill>
                    <a:srgbClr val="3D3132"/>
                  </a:solidFill>
                  <a:latin typeface="Corporative"/>
                  <a:ea typeface="Corporative"/>
                  <a:cs typeface="Corporative"/>
                  <a:sym typeface="Corporative"/>
                </a:rPr>
                <a:t>arrogancia</a:t>
              </a:r>
            </a:p>
            <a:p>
              <a:pPr algn="ctr">
                <a:lnSpc>
                  <a:spcPts val="3264"/>
                </a:lnSpc>
              </a:pPr>
              <a:r>
                <a:rPr lang="en-US" sz="2331">
                  <a:solidFill>
                    <a:srgbClr val="3D3132"/>
                  </a:solidFill>
                  <a:latin typeface="Corporative"/>
                  <a:ea typeface="Corporative"/>
                  <a:cs typeface="Corporative"/>
                  <a:sym typeface="Corporative"/>
                </a:rPr>
                <a:t>nepotismo</a:t>
              </a:r>
            </a:p>
            <a:p>
              <a:pPr algn="ctr">
                <a:lnSpc>
                  <a:spcPts val="3264"/>
                </a:lnSpc>
              </a:pPr>
              <a:r>
                <a:rPr lang="en-US" sz="2331">
                  <a:solidFill>
                    <a:srgbClr val="3D3132"/>
                  </a:solidFill>
                  <a:latin typeface="Corporative"/>
                  <a:ea typeface="Corporative"/>
                  <a:cs typeface="Corporative"/>
                  <a:sym typeface="Corporative"/>
                </a:rPr>
                <a:t>egocentrismo</a:t>
              </a:r>
            </a:p>
            <a:p>
              <a:pPr algn="ctr">
                <a:lnSpc>
                  <a:spcPts val="3264"/>
                </a:lnSpc>
              </a:pPr>
              <a:r>
                <a:rPr lang="en-US" sz="2331">
                  <a:solidFill>
                    <a:srgbClr val="3D3132"/>
                  </a:solidFill>
                  <a:latin typeface="Corporative"/>
                  <a:ea typeface="Corporative"/>
                  <a:cs typeface="Corporative"/>
                  <a:sym typeface="Corporative"/>
                </a:rPr>
                <a:t>vanidad  etc</a:t>
              </a:r>
            </a:p>
            <a:p>
              <a:pPr algn="ctr">
                <a:lnSpc>
                  <a:spcPts val="3264"/>
                </a:lnSpc>
              </a:pPr>
              <a:endParaRPr lang="en-US" sz="2331">
                <a:solidFill>
                  <a:srgbClr val="3D3132"/>
                </a:solidFill>
                <a:latin typeface="Corporative"/>
                <a:ea typeface="Corporative"/>
                <a:cs typeface="Corporative"/>
                <a:sym typeface="Corporative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9525"/>
              <a:ext cx="6914800" cy="7334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18"/>
                </a:lnSpc>
              </a:pPr>
              <a:r>
                <a:rPr lang="en-US" sz="3599">
                  <a:solidFill>
                    <a:srgbClr val="3D3132"/>
                  </a:solidFill>
                  <a:latin typeface="Corporative"/>
                  <a:ea typeface="Corporative"/>
                  <a:cs typeface="Corporative"/>
                  <a:sym typeface="Corporative"/>
                </a:rPr>
                <a:t>Irresponsable y nociva 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3034003" y="319180"/>
            <a:ext cx="13275047" cy="1435044"/>
            <a:chOff x="0" y="0"/>
            <a:chExt cx="17700063" cy="1913392"/>
          </a:xfrm>
        </p:grpSpPr>
        <p:sp>
          <p:nvSpPr>
            <p:cNvPr id="18" name="TextBox 18"/>
            <p:cNvSpPr txBox="1"/>
            <p:nvPr/>
          </p:nvSpPr>
          <p:spPr>
            <a:xfrm>
              <a:off x="0" y="1220425"/>
              <a:ext cx="17700063" cy="4078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64"/>
                </a:lnSpc>
              </a:pPr>
              <a:endParaRPr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9525"/>
              <a:ext cx="17700063" cy="7842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39"/>
                </a:lnSpc>
              </a:pPr>
              <a:r>
                <a:rPr lang="en-US" sz="3866" b="1">
                  <a:solidFill>
                    <a:srgbClr val="3D3132"/>
                  </a:solidFill>
                  <a:latin typeface="Corporative Bold"/>
                  <a:ea typeface="Corporative Bold"/>
                  <a:cs typeface="Corporative Bold"/>
                  <a:sym typeface="Corporative Bold"/>
                </a:rPr>
                <a:t>CARACTERISTICAS DE UNA VIDA MINISTERIAL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785693">
            <a:off x="10758075" y="4789093"/>
            <a:ext cx="8534093" cy="8555482"/>
          </a:xfrm>
          <a:custGeom>
            <a:avLst/>
            <a:gdLst/>
            <a:ahLst/>
            <a:cxnLst/>
            <a:rect l="l" t="t" r="r" b="b"/>
            <a:pathLst>
              <a:path w="8534093" h="8555482">
                <a:moveTo>
                  <a:pt x="0" y="0"/>
                </a:moveTo>
                <a:lnTo>
                  <a:pt x="8534093" y="0"/>
                </a:lnTo>
                <a:lnTo>
                  <a:pt x="8534093" y="8555482"/>
                </a:lnTo>
                <a:lnTo>
                  <a:pt x="0" y="85554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5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980385" y="-1063692"/>
            <a:ext cx="15128676" cy="4439577"/>
          </a:xfrm>
          <a:custGeom>
            <a:avLst/>
            <a:gdLst/>
            <a:ahLst/>
            <a:cxnLst/>
            <a:rect l="l" t="t" r="r" b="b"/>
            <a:pathLst>
              <a:path w="15128676" h="4439577">
                <a:moveTo>
                  <a:pt x="0" y="0"/>
                </a:moveTo>
                <a:lnTo>
                  <a:pt x="15128676" y="0"/>
                </a:lnTo>
                <a:lnTo>
                  <a:pt x="15128676" y="4439577"/>
                </a:lnTo>
                <a:lnTo>
                  <a:pt x="0" y="44395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r="-1444" b="-1978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283110" y="8638135"/>
            <a:ext cx="620165" cy="620165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D3F83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3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723622" y="8948218"/>
            <a:ext cx="1752322" cy="1752322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038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3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3998922" y="6263501"/>
            <a:ext cx="10499267" cy="843701"/>
            <a:chOff x="0" y="0"/>
            <a:chExt cx="2471078" cy="19857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471078" cy="198571"/>
            </a:xfrm>
            <a:custGeom>
              <a:avLst/>
              <a:gdLst/>
              <a:ahLst/>
              <a:cxnLst/>
              <a:rect l="l" t="t" r="r" b="b"/>
              <a:pathLst>
                <a:path w="2471078" h="198571">
                  <a:moveTo>
                    <a:pt x="37606" y="0"/>
                  </a:moveTo>
                  <a:lnTo>
                    <a:pt x="2433472" y="0"/>
                  </a:lnTo>
                  <a:cubicBezTo>
                    <a:pt x="2443446" y="0"/>
                    <a:pt x="2453011" y="3962"/>
                    <a:pt x="2460064" y="11015"/>
                  </a:cubicBezTo>
                  <a:cubicBezTo>
                    <a:pt x="2467116" y="18067"/>
                    <a:pt x="2471078" y="27632"/>
                    <a:pt x="2471078" y="37606"/>
                  </a:cubicBezTo>
                  <a:lnTo>
                    <a:pt x="2471078" y="160965"/>
                  </a:lnTo>
                  <a:cubicBezTo>
                    <a:pt x="2471078" y="170939"/>
                    <a:pt x="2467116" y="180504"/>
                    <a:pt x="2460064" y="187557"/>
                  </a:cubicBezTo>
                  <a:cubicBezTo>
                    <a:pt x="2453011" y="194609"/>
                    <a:pt x="2443446" y="198571"/>
                    <a:pt x="2433472" y="198571"/>
                  </a:cubicBezTo>
                  <a:lnTo>
                    <a:pt x="37606" y="198571"/>
                  </a:lnTo>
                  <a:cubicBezTo>
                    <a:pt x="27632" y="198571"/>
                    <a:pt x="18067" y="194609"/>
                    <a:pt x="11015" y="187557"/>
                  </a:cubicBezTo>
                  <a:cubicBezTo>
                    <a:pt x="3962" y="180504"/>
                    <a:pt x="0" y="170939"/>
                    <a:pt x="0" y="160965"/>
                  </a:cubicBezTo>
                  <a:lnTo>
                    <a:pt x="0" y="37606"/>
                  </a:lnTo>
                  <a:cubicBezTo>
                    <a:pt x="0" y="27632"/>
                    <a:pt x="3962" y="18067"/>
                    <a:pt x="11015" y="11015"/>
                  </a:cubicBezTo>
                  <a:cubicBezTo>
                    <a:pt x="18067" y="3962"/>
                    <a:pt x="27632" y="0"/>
                    <a:pt x="37606" y="0"/>
                  </a:cubicBezTo>
                  <a:close/>
                </a:path>
              </a:pathLst>
            </a:custGeom>
            <a:solidFill>
              <a:srgbClr val="0D3F83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66675"/>
              <a:ext cx="2471078" cy="2652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3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 rot="-9419425" flipH="1" flipV="1">
            <a:off x="-2704640" y="-458020"/>
            <a:ext cx="9662263" cy="6969684"/>
          </a:xfrm>
          <a:custGeom>
            <a:avLst/>
            <a:gdLst/>
            <a:ahLst/>
            <a:cxnLst/>
            <a:rect l="l" t="t" r="r" b="b"/>
            <a:pathLst>
              <a:path w="9662263" h="6969684">
                <a:moveTo>
                  <a:pt x="9662263" y="6969685"/>
                </a:moveTo>
                <a:lnTo>
                  <a:pt x="0" y="6969685"/>
                </a:lnTo>
                <a:lnTo>
                  <a:pt x="0" y="0"/>
                </a:lnTo>
                <a:lnTo>
                  <a:pt x="9662263" y="0"/>
                </a:lnTo>
                <a:lnTo>
                  <a:pt x="9662263" y="6969685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b="-105002"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800422" y="1734235"/>
            <a:ext cx="6893607" cy="6893607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  <a:ln w="142875" cap="sq">
              <a:solidFill>
                <a:srgbClr val="FFC038"/>
              </a:solidFill>
              <a:prstDash val="solid"/>
              <a:miter/>
            </a:ln>
          </p:spPr>
        </p:sp>
      </p:grpSp>
      <p:sp>
        <p:nvSpPr>
          <p:cNvPr id="16" name="TextBox 16"/>
          <p:cNvSpPr txBox="1"/>
          <p:nvPr/>
        </p:nvSpPr>
        <p:spPr>
          <a:xfrm>
            <a:off x="8620503" y="673755"/>
            <a:ext cx="7257367" cy="1810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981"/>
              </a:lnSpc>
            </a:pPr>
            <a:r>
              <a:rPr lang="en-US" sz="5817" b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ERROR </a:t>
            </a:r>
          </a:p>
          <a:p>
            <a:pPr algn="r">
              <a:lnSpc>
                <a:spcPts val="6981"/>
              </a:lnSpc>
            </a:pPr>
            <a:endParaRPr lang="en-US" sz="5817" b="1">
              <a:solidFill>
                <a:srgbClr val="FFFFFF"/>
              </a:solidFill>
              <a:latin typeface="Poppins Semi-Bold"/>
              <a:ea typeface="Poppins Semi-Bold"/>
              <a:cs typeface="Poppins Semi-Bold"/>
              <a:sym typeface="Poppins Semi-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8291994" y="3406040"/>
            <a:ext cx="8967306" cy="2482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4899"/>
              </a:lnSpc>
            </a:pPr>
            <a:r>
              <a:rPr lang="en-US" sz="3499" spc="83">
                <a:solidFill>
                  <a:srgbClr val="C80202"/>
                </a:solidFill>
                <a:latin typeface="Poppins"/>
                <a:ea typeface="Poppins"/>
                <a:cs typeface="Poppins"/>
                <a:sym typeface="Poppins"/>
              </a:rPr>
              <a:t>Creer que la irresponsabilidad ministerial es sólo sinónimo de incapacidad o bien, omisión de una de las aristas de la gran comisión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193064" y="7592977"/>
            <a:ext cx="10563753" cy="2059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059"/>
              </a:lnSpc>
            </a:pPr>
            <a:r>
              <a:rPr lang="en-US" sz="2899" b="1" spc="69" dirty="0">
                <a:solidFill>
                  <a:srgbClr val="00BF63"/>
                </a:solidFill>
                <a:latin typeface="Poppins Bold"/>
                <a:ea typeface="Poppins Bold"/>
                <a:cs typeface="Poppins Bold"/>
                <a:sym typeface="Poppins Bold"/>
              </a:rPr>
              <a:t>El </a:t>
            </a:r>
            <a:r>
              <a:rPr lang="en-US" sz="2899" b="1" spc="69" dirty="0" err="1">
                <a:solidFill>
                  <a:srgbClr val="00BF63"/>
                </a:solidFill>
                <a:latin typeface="Poppins Bold"/>
                <a:ea typeface="Poppins Bold"/>
                <a:cs typeface="Poppins Bold"/>
                <a:sym typeface="Poppins Bold"/>
              </a:rPr>
              <a:t>autor</a:t>
            </a:r>
            <a:r>
              <a:rPr lang="en-US" sz="2899" b="1" spc="69" dirty="0">
                <a:solidFill>
                  <a:srgbClr val="00BF63"/>
                </a:solidFill>
                <a:latin typeface="Poppins Bold"/>
                <a:ea typeface="Poppins Bold"/>
                <a:cs typeface="Poppins Bold"/>
                <a:sym typeface="Poppins Bold"/>
              </a:rPr>
              <a:t> del </a:t>
            </a:r>
            <a:r>
              <a:rPr lang="en-US" sz="2899" b="1" spc="69" dirty="0" err="1">
                <a:solidFill>
                  <a:srgbClr val="00BF63"/>
                </a:solidFill>
                <a:latin typeface="Poppins Bold"/>
                <a:ea typeface="Poppins Bold"/>
                <a:cs typeface="Poppins Bold"/>
                <a:sym typeface="Poppins Bold"/>
              </a:rPr>
              <a:t>evangelio</a:t>
            </a:r>
            <a:r>
              <a:rPr lang="en-US" sz="2899" b="1" spc="69" dirty="0">
                <a:solidFill>
                  <a:srgbClr val="00BF63"/>
                </a:solidFill>
                <a:latin typeface="Poppins Bold"/>
                <a:ea typeface="Poppins Bold"/>
                <a:cs typeface="Poppins Bold"/>
                <a:sym typeface="Poppins Bold"/>
              </a:rPr>
              <a:t> de Mateo </a:t>
            </a:r>
            <a:r>
              <a:rPr lang="en-US" sz="2899" b="1" spc="69" dirty="0" err="1">
                <a:solidFill>
                  <a:srgbClr val="00BF63"/>
                </a:solidFill>
                <a:latin typeface="Poppins Bold"/>
                <a:ea typeface="Poppins Bold"/>
                <a:cs typeface="Poppins Bold"/>
                <a:sym typeface="Poppins Bold"/>
              </a:rPr>
              <a:t>nos</a:t>
            </a:r>
            <a:r>
              <a:rPr lang="en-US" sz="2899" b="1" spc="69" dirty="0">
                <a:solidFill>
                  <a:srgbClr val="00BF63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899" b="1" spc="69" dirty="0" err="1">
                <a:solidFill>
                  <a:srgbClr val="00BF63"/>
                </a:solidFill>
                <a:latin typeface="Poppins Bold"/>
                <a:ea typeface="Poppins Bold"/>
                <a:cs typeface="Poppins Bold"/>
                <a:sym typeface="Poppins Bold"/>
              </a:rPr>
              <a:t>permite</a:t>
            </a:r>
            <a:r>
              <a:rPr lang="en-US" sz="2899" b="1" spc="69" dirty="0">
                <a:solidFill>
                  <a:srgbClr val="00BF63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899" b="1" spc="69" dirty="0" err="1">
                <a:solidFill>
                  <a:srgbClr val="00BF63"/>
                </a:solidFill>
                <a:latin typeface="Poppins Bold"/>
                <a:ea typeface="Poppins Bold"/>
                <a:cs typeface="Poppins Bold"/>
                <a:sym typeface="Poppins Bold"/>
              </a:rPr>
              <a:t>comprender</a:t>
            </a:r>
            <a:r>
              <a:rPr lang="en-US" sz="2899" b="1" spc="69" dirty="0">
                <a:solidFill>
                  <a:srgbClr val="00BF63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899" b="1" spc="69" dirty="0" err="1">
                <a:solidFill>
                  <a:srgbClr val="00BF63"/>
                </a:solidFill>
                <a:latin typeface="Poppins Bold"/>
                <a:ea typeface="Poppins Bold"/>
                <a:cs typeface="Poppins Bold"/>
                <a:sym typeface="Poppins Bold"/>
              </a:rPr>
              <a:t>que</a:t>
            </a:r>
            <a:r>
              <a:rPr lang="en-US" sz="2899" b="1" spc="69" dirty="0">
                <a:solidFill>
                  <a:srgbClr val="00BF63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899" b="1" spc="69" dirty="0" err="1">
                <a:solidFill>
                  <a:srgbClr val="00BF63"/>
                </a:solidFill>
                <a:latin typeface="Poppins Bold"/>
                <a:ea typeface="Poppins Bold"/>
                <a:cs typeface="Poppins Bold"/>
                <a:sym typeface="Poppins Bold"/>
              </a:rPr>
              <a:t>si</a:t>
            </a:r>
            <a:r>
              <a:rPr lang="en-US" sz="2899" b="1" spc="69" dirty="0">
                <a:solidFill>
                  <a:srgbClr val="00BF63"/>
                </a:solidFill>
                <a:latin typeface="Poppins Bold"/>
                <a:ea typeface="Poppins Bold"/>
                <a:cs typeface="Poppins Bold"/>
                <a:sym typeface="Poppins Bold"/>
              </a:rPr>
              <a:t> no </a:t>
            </a:r>
            <a:r>
              <a:rPr lang="en-US" sz="2899" b="1" spc="69" dirty="0" err="1">
                <a:solidFill>
                  <a:srgbClr val="00BF63"/>
                </a:solidFill>
                <a:latin typeface="Poppins Bold"/>
                <a:ea typeface="Poppins Bold"/>
                <a:cs typeface="Poppins Bold"/>
                <a:sym typeface="Poppins Bold"/>
              </a:rPr>
              <a:t>vivimos</a:t>
            </a:r>
            <a:r>
              <a:rPr lang="en-US" sz="2899" b="1" spc="69" dirty="0">
                <a:solidFill>
                  <a:srgbClr val="00BF63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899" b="1" spc="69" dirty="0" err="1">
                <a:solidFill>
                  <a:srgbClr val="00BF63"/>
                </a:solidFill>
                <a:latin typeface="Poppins Bold"/>
                <a:ea typeface="Poppins Bold"/>
                <a:cs typeface="Poppins Bold"/>
                <a:sym typeface="Poppins Bold"/>
              </a:rPr>
              <a:t>una</a:t>
            </a:r>
            <a:r>
              <a:rPr lang="en-US" sz="2899" b="1" spc="69" dirty="0">
                <a:solidFill>
                  <a:srgbClr val="00BF63"/>
                </a:solidFill>
                <a:latin typeface="Poppins Bold"/>
                <a:ea typeface="Poppins Bold"/>
                <a:cs typeface="Poppins Bold"/>
                <a:sym typeface="Poppins Bold"/>
              </a:rPr>
              <a:t>  </a:t>
            </a:r>
            <a:r>
              <a:rPr lang="en-US" sz="2899" b="1" spc="69" dirty="0" err="1">
                <a:solidFill>
                  <a:srgbClr val="00BF63"/>
                </a:solidFill>
                <a:latin typeface="Poppins Bold"/>
                <a:ea typeface="Poppins Bold"/>
                <a:cs typeface="Poppins Bold"/>
                <a:sym typeface="Poppins Bold"/>
              </a:rPr>
              <a:t>saludable</a:t>
            </a:r>
            <a:r>
              <a:rPr lang="en-US" sz="2899" b="1" spc="69" dirty="0">
                <a:solidFill>
                  <a:srgbClr val="00BF63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899" b="1" spc="69" dirty="0" err="1">
                <a:solidFill>
                  <a:srgbClr val="00BF63"/>
                </a:solidFill>
                <a:latin typeface="Poppins Bold"/>
                <a:ea typeface="Poppins Bold"/>
                <a:cs typeface="Poppins Bold"/>
                <a:sym typeface="Poppins Bold"/>
              </a:rPr>
              <a:t>vida</a:t>
            </a:r>
            <a:r>
              <a:rPr lang="en-US" sz="2899" b="1" spc="69" dirty="0">
                <a:solidFill>
                  <a:srgbClr val="00BF63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899" b="1" spc="69" dirty="0" smtClean="0">
                <a:solidFill>
                  <a:srgbClr val="00BF63"/>
                </a:solidFill>
                <a:latin typeface="Poppins Bold"/>
                <a:ea typeface="Poppins Bold"/>
                <a:cs typeface="Poppins Bold"/>
                <a:sym typeface="Poppins Bold"/>
              </a:rPr>
              <a:t>ministerial, </a:t>
            </a:r>
            <a:r>
              <a:rPr lang="en-US" sz="2899" b="1" spc="69" dirty="0" err="1">
                <a:solidFill>
                  <a:srgbClr val="00BF63"/>
                </a:solidFill>
                <a:latin typeface="Poppins Bold"/>
                <a:ea typeface="Poppins Bold"/>
                <a:cs typeface="Poppins Bold"/>
                <a:sym typeface="Poppins Bold"/>
              </a:rPr>
              <a:t>actuaremos</a:t>
            </a:r>
            <a:r>
              <a:rPr lang="en-US" sz="2899" b="1" spc="69" dirty="0">
                <a:solidFill>
                  <a:srgbClr val="00BF63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899" b="1" spc="69" dirty="0" err="1">
                <a:solidFill>
                  <a:srgbClr val="00BF63"/>
                </a:solidFill>
                <a:latin typeface="Poppins Bold"/>
                <a:ea typeface="Poppins Bold"/>
                <a:cs typeface="Poppins Bold"/>
                <a:sym typeface="Poppins Bold"/>
              </a:rPr>
              <a:t>como</a:t>
            </a:r>
            <a:r>
              <a:rPr lang="en-US" sz="2899" b="1" spc="69" dirty="0">
                <a:solidFill>
                  <a:srgbClr val="00BF63"/>
                </a:solidFill>
                <a:latin typeface="Poppins Bold"/>
                <a:ea typeface="Poppins Bold"/>
                <a:cs typeface="Poppins Bold"/>
                <a:sym typeface="Poppins Bold"/>
              </a:rPr>
              <a:t> (</a:t>
            </a:r>
            <a:r>
              <a:rPr lang="en-US" sz="2899" b="1" spc="69" dirty="0" err="1">
                <a:solidFill>
                  <a:srgbClr val="00BF63"/>
                </a:solidFill>
                <a:latin typeface="Poppins Bold"/>
                <a:ea typeface="Poppins Bold"/>
                <a:cs typeface="Poppins Bold"/>
                <a:sym typeface="Poppins Bold"/>
              </a:rPr>
              <a:t>adversarios</a:t>
            </a:r>
            <a:r>
              <a:rPr lang="en-US" sz="2899" b="1" spc="69" dirty="0">
                <a:solidFill>
                  <a:srgbClr val="00BF63"/>
                </a:solidFill>
                <a:latin typeface="Poppins Bold"/>
                <a:ea typeface="Poppins Bold"/>
                <a:cs typeface="Poppins Bold"/>
                <a:sym typeface="Poppins Bold"/>
              </a:rPr>
              <a:t>) ante los </a:t>
            </a:r>
            <a:r>
              <a:rPr lang="en-US" sz="2899" b="1" spc="69" dirty="0" err="1">
                <a:solidFill>
                  <a:srgbClr val="00BF63"/>
                </a:solidFill>
                <a:latin typeface="Poppins Bold"/>
                <a:ea typeface="Poppins Bold"/>
                <a:cs typeface="Poppins Bold"/>
                <a:sym typeface="Poppins Bold"/>
              </a:rPr>
              <a:t>designios</a:t>
            </a:r>
            <a:r>
              <a:rPr lang="en-US" sz="2899" b="1" spc="69" dirty="0">
                <a:solidFill>
                  <a:srgbClr val="00BF63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899" b="1" spc="69" dirty="0" err="1">
                <a:solidFill>
                  <a:srgbClr val="00BF63"/>
                </a:solidFill>
                <a:latin typeface="Poppins Bold"/>
                <a:ea typeface="Poppins Bold"/>
                <a:cs typeface="Poppins Bold"/>
                <a:sym typeface="Poppins Bold"/>
              </a:rPr>
              <a:t>divinos</a:t>
            </a:r>
            <a:r>
              <a:rPr lang="en-US" sz="2899" b="1" spc="69" dirty="0">
                <a:solidFill>
                  <a:srgbClr val="00BF63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4445481" y="6450800"/>
            <a:ext cx="3311336" cy="4390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3244"/>
              </a:lnSpc>
            </a:pPr>
            <a:r>
              <a:rPr lang="en-US" sz="2896" b="1" spc="28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Mateo   16:23-24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D1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1028700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" name="Group 3"/>
          <p:cNvGrpSpPr/>
          <p:nvPr/>
        </p:nvGrpSpPr>
        <p:grpSpPr>
          <a:xfrm>
            <a:off x="2379505" y="2910769"/>
            <a:ext cx="13889452" cy="4465463"/>
            <a:chOff x="0" y="0"/>
            <a:chExt cx="18519269" cy="5953950"/>
          </a:xfrm>
        </p:grpSpPr>
        <p:sp>
          <p:nvSpPr>
            <p:cNvPr id="4" name="TextBox 4"/>
            <p:cNvSpPr txBox="1"/>
            <p:nvPr/>
          </p:nvSpPr>
          <p:spPr>
            <a:xfrm>
              <a:off x="0" y="2506907"/>
              <a:ext cx="18519269" cy="34560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79"/>
                </a:lnSpc>
              </a:pPr>
              <a:r>
                <a:rPr lang="en-US" sz="3699">
                  <a:solidFill>
                    <a:srgbClr val="3D3132"/>
                  </a:solidFill>
                  <a:latin typeface="Cocomat Pro"/>
                  <a:ea typeface="Cocomat Pro"/>
                  <a:cs typeface="Cocomat Pro"/>
                  <a:sym typeface="Cocomat Pro"/>
                </a:rPr>
                <a:t>La  santificación  es la obra continua del Espíritu Santo en la vida del creyente, transformando su carácter y conducta para que se asemeje cada vez más a la imagen de Cristo</a:t>
              </a:r>
            </a:p>
            <a:p>
              <a:pPr algn="ctr">
                <a:lnSpc>
                  <a:spcPts val="5179"/>
                </a:lnSpc>
              </a:pPr>
              <a:r>
                <a:rPr lang="en-US" sz="3699">
                  <a:solidFill>
                    <a:srgbClr val="3D3132"/>
                  </a:solidFill>
                  <a:latin typeface="Corporative"/>
                  <a:ea typeface="Corporative"/>
                  <a:cs typeface="Corporative"/>
                  <a:sym typeface="Corporative"/>
                </a:rPr>
                <a:t>Filipenses 2:13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8953"/>
              <a:ext cx="18519269" cy="1635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600"/>
                </a:lnSpc>
              </a:pPr>
              <a:r>
                <a:rPr lang="en-US" sz="8000">
                  <a:solidFill>
                    <a:srgbClr val="3D3132"/>
                  </a:solidFill>
                  <a:latin typeface="Chau Philomene"/>
                  <a:ea typeface="Chau Philomene"/>
                  <a:cs typeface="Chau Philomene"/>
                  <a:sym typeface="Chau Philomene"/>
                </a:rPr>
                <a:t>Para corregir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1028700"/>
          </a:xfrm>
          <a:prstGeom prst="rect">
            <a:avLst/>
          </a:prstGeom>
          <a:solidFill>
            <a:srgbClr val="FFC24A"/>
          </a:solidFill>
        </p:spPr>
      </p:sp>
      <p:sp>
        <p:nvSpPr>
          <p:cNvPr id="3" name="Freeform 3"/>
          <p:cNvSpPr/>
          <p:nvPr/>
        </p:nvSpPr>
        <p:spPr>
          <a:xfrm rot="5400000">
            <a:off x="16747846" y="8995290"/>
            <a:ext cx="526020" cy="526020"/>
          </a:xfrm>
          <a:custGeom>
            <a:avLst/>
            <a:gdLst/>
            <a:ahLst/>
            <a:cxnLst/>
            <a:rect l="l" t="t" r="r" b="b"/>
            <a:pathLst>
              <a:path w="526020" h="526020">
                <a:moveTo>
                  <a:pt x="0" y="0"/>
                </a:moveTo>
                <a:lnTo>
                  <a:pt x="526021" y="0"/>
                </a:lnTo>
                <a:lnTo>
                  <a:pt x="526021" y="526020"/>
                </a:lnTo>
                <a:lnTo>
                  <a:pt x="0" y="5260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58626" y="1028700"/>
            <a:ext cx="7196079" cy="10794119"/>
          </a:xfrm>
          <a:custGeom>
            <a:avLst/>
            <a:gdLst/>
            <a:ahLst/>
            <a:cxnLst/>
            <a:rect l="l" t="t" r="r" b="b"/>
            <a:pathLst>
              <a:path w="7196079" h="10794119">
                <a:moveTo>
                  <a:pt x="0" y="0"/>
                </a:moveTo>
                <a:lnTo>
                  <a:pt x="7196079" y="0"/>
                </a:lnTo>
                <a:lnTo>
                  <a:pt x="7196079" y="10794119"/>
                </a:lnTo>
                <a:lnTo>
                  <a:pt x="0" y="107941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2500" r="-62500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8420050" y="1609153"/>
            <a:ext cx="9281664" cy="7068695"/>
            <a:chOff x="0" y="0"/>
            <a:chExt cx="12375552" cy="9424926"/>
          </a:xfrm>
        </p:grpSpPr>
        <p:sp>
          <p:nvSpPr>
            <p:cNvPr id="6" name="TextBox 6"/>
            <p:cNvSpPr txBox="1"/>
            <p:nvPr/>
          </p:nvSpPr>
          <p:spPr>
            <a:xfrm>
              <a:off x="0" y="2217919"/>
              <a:ext cx="12375552" cy="69875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064"/>
                </a:lnSpc>
              </a:pPr>
              <a:r>
                <a:rPr lang="en-US" sz="4331" b="1">
                  <a:solidFill>
                    <a:srgbClr val="3D3132"/>
                  </a:solidFill>
                  <a:latin typeface="Cocomat Pro Bold"/>
                  <a:ea typeface="Cocomat Pro Bold"/>
                  <a:cs typeface="Cocomat Pro Bold"/>
                  <a:sym typeface="Cocomat Pro Bold"/>
                </a:rPr>
                <a:t>Vivamos siempre la ética ministerial de forma responsable y saludable para que edifique; asi como que sustente al cuerpo de Cristo </a:t>
              </a:r>
            </a:p>
            <a:p>
              <a:pPr algn="ctr">
                <a:lnSpc>
                  <a:spcPts val="6064"/>
                </a:lnSpc>
              </a:pPr>
              <a:endParaRPr lang="en-US" sz="4331" b="1">
                <a:solidFill>
                  <a:srgbClr val="3D3132"/>
                </a:solidFill>
                <a:latin typeface="Cocomat Pro Bold"/>
                <a:ea typeface="Cocomat Pro Bold"/>
                <a:cs typeface="Cocomat Pro Bold"/>
                <a:sym typeface="Cocomat Pro Bold"/>
              </a:endParaRPr>
            </a:p>
            <a:p>
              <a:pPr algn="ctr">
                <a:lnSpc>
                  <a:spcPts val="5364"/>
                </a:lnSpc>
              </a:pPr>
              <a:r>
                <a:rPr lang="en-US" sz="3831">
                  <a:solidFill>
                    <a:srgbClr val="FFC24A"/>
                  </a:solidFill>
                  <a:latin typeface="Corporative"/>
                  <a:ea typeface="Corporative"/>
                  <a:cs typeface="Corporative"/>
                  <a:sym typeface="Corporative"/>
                </a:rPr>
                <a:t>2Timoteo 2:1-4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8953"/>
              <a:ext cx="12375552" cy="1635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600"/>
                </a:lnSpc>
              </a:pPr>
              <a:r>
                <a:rPr lang="en-US" sz="8000">
                  <a:solidFill>
                    <a:srgbClr val="3D3132"/>
                  </a:solidFill>
                  <a:latin typeface="Chau Philomene"/>
                  <a:ea typeface="Chau Philomene"/>
                  <a:cs typeface="Chau Philomene"/>
                  <a:sym typeface="Chau Philomene"/>
                </a:rPr>
                <a:t>Para instruir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329</Words>
  <Application>Microsoft Office PowerPoint</Application>
  <PresentationFormat>Personalizado</PresentationFormat>
  <Paragraphs>69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25" baseType="lpstr">
      <vt:lpstr>Corporative Bold</vt:lpstr>
      <vt:lpstr>Arial</vt:lpstr>
      <vt:lpstr>Woodland Bold</vt:lpstr>
      <vt:lpstr>Chau Philomene</vt:lpstr>
      <vt:lpstr>Glacial Indifference</vt:lpstr>
      <vt:lpstr>Glacial Indifference Bold Italics</vt:lpstr>
      <vt:lpstr>Poppins</vt:lpstr>
      <vt:lpstr>Glacial Indifference Bold</vt:lpstr>
      <vt:lpstr>Cocomat Pro Bold</vt:lpstr>
      <vt:lpstr>Poppins Bold</vt:lpstr>
      <vt:lpstr>Corporative</vt:lpstr>
      <vt:lpstr>Calibri</vt:lpstr>
      <vt:lpstr>Poppins Semi-Bold</vt:lpstr>
      <vt:lpstr>Cocomat Pro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Pedro Fernández</dc:title>
  <cp:lastModifiedBy>ACER</cp:lastModifiedBy>
  <cp:revision>2</cp:revision>
  <dcterms:created xsi:type="dcterms:W3CDTF">2006-08-16T00:00:00Z</dcterms:created>
  <dcterms:modified xsi:type="dcterms:W3CDTF">2025-06-26T17:06:26Z</dcterms:modified>
  <dc:identifier>DAGrTqEiwXQ</dc:identifier>
</cp:coreProperties>
</file>