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rdo Bold" panose="020B0604020202020204" charset="-79"/>
      <p:regular r:id="rId13"/>
    </p:embeddedFont>
    <p:embeddedFont>
      <p:font typeface="League Spartan" panose="020B0604020202020204" charset="0"/>
      <p:regular r:id="rId14"/>
    </p:embeddedFont>
    <p:embeddedFont>
      <p:font typeface="Agency FB" panose="020B0503020202020204" pitchFamily="34" charset="0"/>
      <p:regular r:id="rId15"/>
      <p:bold r:id="rId16"/>
    </p:embeddedFont>
    <p:embeddedFont>
      <p:font typeface="Poppins Bold" panose="020B0604020202020204" charset="0"/>
      <p:regular r:id="rId17"/>
    </p:embeddedFont>
    <p:embeddedFont>
      <p:font typeface="Glacial Indifference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elios Extended" panose="020B0604020202020204" charset="0"/>
      <p:regular r:id="rId23"/>
    </p:embeddedFont>
    <p:embeddedFont>
      <p:font typeface="DM Sans" panose="020B0604020202020204" charset="0"/>
      <p:regular r:id="rId24"/>
    </p:embeddedFont>
    <p:embeddedFont>
      <p:font typeface="Arimo" panose="020B0604020202020204" charset="0"/>
      <p:regular r:id="rId25"/>
    </p:embeddedFont>
    <p:embeddedFont>
      <p:font typeface="Poppins Semi-Bold" panose="020B0604020202020204" charset="0"/>
      <p:regular r:id="rId26"/>
    </p:embeddedFont>
    <p:embeddedFont>
      <p:font typeface="Poppins Italics" panose="020B0604020202020204" charset="0"/>
      <p:regular r:id="rId27"/>
    </p:embeddedFont>
    <p:embeddedFont>
      <p:font typeface="29LT Riwaya Informal" panose="020B0604020202020204" charset="-78"/>
      <p:regular r:id="rId28"/>
    </p:embeddedFont>
    <p:embeddedFont>
      <p:font typeface="Barlow Ultra-Bold" panose="020B0604020202020204" charset="0"/>
      <p:regular r:id="rId29"/>
    </p:embeddedFont>
    <p:embeddedFont>
      <p:font typeface="Poppins" panose="020B0604020202020204" charset="0"/>
      <p:regular r:id="rId30"/>
    </p:embeddedFont>
    <p:embeddedFont>
      <p:font typeface="DM Sans Bold" panose="020B0604020202020204" charset="0"/>
      <p:regular r:id="rId31"/>
    </p:embeddedFont>
    <p:embeddedFont>
      <p:font typeface="Public Sans Bold" panose="020B0604020202020204" charset="0"/>
      <p:regular r:id="rId32"/>
    </p:embeddedFont>
    <p:embeddedFont>
      <p:font typeface="Arial Rounded MT Bold" panose="020F0704030504030204" pitchFamily="3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37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10" Type="http://schemas.openxmlformats.org/officeDocument/2006/relationships/image" Target="../media/image14.jpeg"/><Relationship Id="rId4" Type="http://schemas.openxmlformats.org/officeDocument/2006/relationships/image" Target="../media/image10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26" r="-24784" b="-9073"/>
            </a:stretch>
          </a:blipFill>
        </p:spPr>
      </p:sp>
      <p:grpSp>
        <p:nvGrpSpPr>
          <p:cNvPr id="3" name="Group 3"/>
          <p:cNvGrpSpPr/>
          <p:nvPr/>
        </p:nvGrpSpPr>
        <p:grpSpPr>
          <a:xfrm rot="4288751">
            <a:off x="5974197" y="2639091"/>
            <a:ext cx="9351839" cy="2039065"/>
            <a:chOff x="0" y="0"/>
            <a:chExt cx="2795831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-38100"/>
              <a:ext cx="2541831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375939" y="-417465"/>
            <a:ext cx="18049165" cy="13536873"/>
            <a:chOff x="0" y="0"/>
            <a:chExt cx="812800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6096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812800" y="609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4288751">
            <a:off x="4863694" y="2306234"/>
            <a:ext cx="8519102" cy="1857496"/>
            <a:chOff x="0" y="0"/>
            <a:chExt cx="2795831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87BA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-38100"/>
              <a:ext cx="2541831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8569794">
            <a:off x="3370658" y="8877043"/>
            <a:ext cx="8519102" cy="1857496"/>
            <a:chOff x="0" y="0"/>
            <a:chExt cx="2795831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B517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27000" y="-38100"/>
              <a:ext cx="2541831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414799" y="0"/>
            <a:ext cx="14133634" cy="10192125"/>
            <a:chOff x="0" y="0"/>
            <a:chExt cx="1642252" cy="11842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42252" cy="1184270"/>
            </a:xfrm>
            <a:custGeom>
              <a:avLst/>
              <a:gdLst/>
              <a:ahLst/>
              <a:cxnLst/>
              <a:rect l="l" t="t" r="r" b="b"/>
              <a:pathLst>
                <a:path w="1642252" h="1184270">
                  <a:moveTo>
                    <a:pt x="203200" y="1184270"/>
                  </a:moveTo>
                  <a:lnTo>
                    <a:pt x="1439052" y="1184270"/>
                  </a:lnTo>
                  <a:lnTo>
                    <a:pt x="1642252" y="0"/>
                  </a:lnTo>
                  <a:lnTo>
                    <a:pt x="0" y="0"/>
                  </a:lnTo>
                  <a:lnTo>
                    <a:pt x="203200" y="1184270"/>
                  </a:lnTo>
                  <a:close/>
                </a:path>
              </a:pathLst>
            </a:custGeom>
            <a:blipFill>
              <a:blip r:embed="rId3"/>
              <a:stretch>
                <a:fillRect l="-4118" r="-4118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2218977" y="926163"/>
            <a:ext cx="345019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2"/>
              </a:lnSpc>
            </a:pPr>
            <a:r>
              <a:rPr lang="en-US" sz="3960" b="1">
                <a:solidFill>
                  <a:srgbClr val="1B517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25 DE MAYO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4634" y="2572562"/>
            <a:ext cx="4820165" cy="66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>
                <a:solidFill>
                  <a:srgbClr val="000000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EL ROL DE LOS ABUELOS               EN LA FAMILIA</a:t>
            </a:r>
          </a:p>
        </p:txBody>
      </p:sp>
      <p:sp>
        <p:nvSpPr>
          <p:cNvPr id="19" name="Freeform 19"/>
          <p:cNvSpPr/>
          <p:nvPr/>
        </p:nvSpPr>
        <p:spPr>
          <a:xfrm>
            <a:off x="271617" y="73831"/>
            <a:ext cx="1514166" cy="1490507"/>
          </a:xfrm>
          <a:custGeom>
            <a:avLst/>
            <a:gdLst/>
            <a:ahLst/>
            <a:cxnLst/>
            <a:rect l="l" t="t" r="r" b="b"/>
            <a:pathLst>
              <a:path w="1514166" h="1490507">
                <a:moveTo>
                  <a:pt x="0" y="0"/>
                </a:moveTo>
                <a:lnTo>
                  <a:pt x="1514166" y="0"/>
                </a:lnTo>
                <a:lnTo>
                  <a:pt x="1514166" y="1490507"/>
                </a:lnTo>
                <a:lnTo>
                  <a:pt x="0" y="14905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5093" y="-1891031"/>
            <a:ext cx="7884886" cy="3086100"/>
            <a:chOff x="0" y="0"/>
            <a:chExt cx="20766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6678" cy="812800"/>
            </a:xfrm>
            <a:custGeom>
              <a:avLst/>
              <a:gdLst/>
              <a:ahLst/>
              <a:cxnLst/>
              <a:rect l="l" t="t" r="r" b="b"/>
              <a:pathLst>
                <a:path w="2076678" h="812800">
                  <a:moveTo>
                    <a:pt x="0" y="0"/>
                  </a:moveTo>
                  <a:lnTo>
                    <a:pt x="2076678" y="0"/>
                  </a:lnTo>
                  <a:lnTo>
                    <a:pt x="207667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6064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076678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-2193227" y="6346124"/>
            <a:ext cx="5981701" cy="1900051"/>
            <a:chOff x="0" y="0"/>
            <a:chExt cx="1744715" cy="5731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44715" cy="573149"/>
            </a:xfrm>
            <a:custGeom>
              <a:avLst/>
              <a:gdLst/>
              <a:ahLst/>
              <a:cxnLst/>
              <a:rect l="l" t="t" r="r" b="b"/>
              <a:pathLst>
                <a:path w="1744715" h="573149">
                  <a:moveTo>
                    <a:pt x="0" y="0"/>
                  </a:moveTo>
                  <a:lnTo>
                    <a:pt x="1744715" y="0"/>
                  </a:lnTo>
                  <a:lnTo>
                    <a:pt x="1744715" y="573149"/>
                  </a:lnTo>
                  <a:lnTo>
                    <a:pt x="0" y="573149"/>
                  </a:lnTo>
                  <a:close/>
                </a:path>
              </a:pathLst>
            </a:custGeom>
            <a:solidFill>
              <a:srgbClr val="06064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14300"/>
              <a:ext cx="1744715" cy="687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739"/>
                </a:lnSpc>
              </a:pPr>
              <a:r>
                <a:rPr lang="en-US" sz="4099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...PARA INSTRUIR.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2209814" y="3634453"/>
            <a:ext cx="6078186" cy="6078186"/>
          </a:xfrm>
          <a:custGeom>
            <a:avLst/>
            <a:gdLst/>
            <a:ahLst/>
            <a:cxnLst/>
            <a:rect l="l" t="t" r="r" b="b"/>
            <a:pathLst>
              <a:path w="6078186" h="6078186">
                <a:moveTo>
                  <a:pt x="0" y="0"/>
                </a:moveTo>
                <a:lnTo>
                  <a:pt x="6078186" y="0"/>
                </a:lnTo>
                <a:lnTo>
                  <a:pt x="6078186" y="6078186"/>
                </a:lnTo>
                <a:lnTo>
                  <a:pt x="0" y="6078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337820"/>
            <a:ext cx="5409129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9"/>
              </a:lnSpc>
            </a:pPr>
            <a:r>
              <a:rPr lang="en-US" sz="4499" b="1">
                <a:solidFill>
                  <a:srgbClr val="F3F6FA"/>
                </a:solidFill>
                <a:latin typeface="Poppins Bold"/>
                <a:ea typeface="Poppins Bold"/>
                <a:cs typeface="Poppins Bold"/>
                <a:sym typeface="Poppins Bold"/>
              </a:rPr>
              <a:t>... PARA CORREGIR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47649" y="1411500"/>
            <a:ext cx="15468485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75"/>
              </a:lnSpc>
            </a:pPr>
            <a:r>
              <a:rPr lang="en-US" sz="322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Reconozcamos</a:t>
            </a:r>
            <a:r>
              <a:rPr lang="en-US" sz="322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el valor de </a:t>
            </a:r>
            <a:r>
              <a:rPr lang="en-US" sz="322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las</a:t>
            </a:r>
            <a:r>
              <a:rPr lang="en-US" sz="322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2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intercesiones</a:t>
            </a:r>
            <a:r>
              <a:rPr lang="en-US" sz="322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los </a:t>
            </a:r>
            <a:r>
              <a:rPr lang="en-US" sz="3229" dirty="0" err="1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abuelos</a:t>
            </a:r>
            <a:r>
              <a:rPr lang="en-US" sz="3229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322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875"/>
              </a:lnSpc>
            </a:pPr>
            <a:r>
              <a:rPr lang="en-US" sz="322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E. M. Bounds. en </a:t>
            </a:r>
            <a:r>
              <a:rPr lang="en-US" sz="322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</a:t>
            </a:r>
            <a:r>
              <a:rPr lang="en-US" sz="322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29" dirty="0" err="1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libro</a:t>
            </a:r>
            <a:r>
              <a:rPr lang="en-US" sz="3229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“El </a:t>
            </a:r>
            <a:r>
              <a:rPr lang="en-US" sz="322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poder</a:t>
            </a:r>
            <a:r>
              <a:rPr lang="en-US" sz="322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22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través</a:t>
            </a:r>
            <a:r>
              <a:rPr lang="en-US" sz="322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de la </a:t>
            </a:r>
            <a:r>
              <a:rPr lang="en-US" sz="322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oración</a:t>
            </a:r>
            <a:r>
              <a:rPr lang="en-US" sz="322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” </a:t>
            </a:r>
            <a:r>
              <a:rPr lang="en-US" sz="3229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29" dirty="0" smtClean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-</a:t>
            </a:r>
            <a:r>
              <a:rPr lang="en-US" sz="4400" dirty="0" smtClean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Las </a:t>
            </a:r>
            <a:r>
              <a:rPr lang="en-US" sz="4400" dirty="0" err="1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oraciones</a:t>
            </a:r>
            <a:r>
              <a:rPr lang="en-US" sz="4400" dirty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 de los </a:t>
            </a:r>
            <a:r>
              <a:rPr lang="en-US" sz="4400" dirty="0" err="1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santos</a:t>
            </a:r>
            <a:r>
              <a:rPr lang="en-US" sz="4400" dirty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 de Dios </a:t>
            </a:r>
            <a:r>
              <a:rPr lang="en-US" sz="4400" dirty="0" smtClean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(</a:t>
            </a:r>
            <a:r>
              <a:rPr lang="en-US" sz="4400" dirty="0" err="1" smtClean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abuelos</a:t>
            </a:r>
            <a:r>
              <a:rPr lang="en-US" sz="4400" dirty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) </a:t>
            </a:r>
            <a:r>
              <a:rPr lang="en-US" sz="4400" dirty="0" err="1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cubren</a:t>
            </a:r>
            <a:r>
              <a:rPr lang="en-US" sz="4400" dirty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 a </a:t>
            </a:r>
            <a:r>
              <a:rPr lang="en-US" sz="4400" dirty="0" err="1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las</a:t>
            </a:r>
            <a:r>
              <a:rPr lang="en-US" sz="4400" dirty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generaciones</a:t>
            </a:r>
            <a:r>
              <a:rPr lang="en-US" sz="4400" dirty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venideras</a:t>
            </a:r>
            <a:r>
              <a:rPr lang="en-US" sz="4400" dirty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Afortunados</a:t>
            </a:r>
            <a:r>
              <a:rPr lang="en-US" sz="4400" dirty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aquellos</a:t>
            </a:r>
            <a:r>
              <a:rPr lang="en-US" sz="4400" dirty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cuyos</a:t>
            </a:r>
            <a:r>
              <a:rPr lang="en-US" sz="4400" dirty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 padres, </a:t>
            </a:r>
            <a:r>
              <a:rPr lang="en-US" sz="4400" dirty="0" err="1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abuelos</a:t>
            </a:r>
            <a:r>
              <a:rPr lang="en-US" sz="4400" dirty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 les </a:t>
            </a:r>
            <a:r>
              <a:rPr lang="en-US" sz="4400" dirty="0" err="1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han</a:t>
            </a:r>
            <a:r>
              <a:rPr lang="en-US" sz="4400" dirty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dejado</a:t>
            </a:r>
            <a:r>
              <a:rPr lang="en-US" sz="4400" dirty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 un </a:t>
            </a:r>
            <a:r>
              <a:rPr lang="en-US" sz="4400" dirty="0" err="1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patrimonio</a:t>
            </a:r>
            <a:r>
              <a:rPr lang="en-US" sz="4400" dirty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 en la </a:t>
            </a:r>
            <a:r>
              <a:rPr lang="en-US" sz="4400" dirty="0" err="1" smtClean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oración</a:t>
            </a:r>
            <a:r>
              <a:rPr lang="en-US" sz="4400" dirty="0">
                <a:solidFill>
                  <a:srgbClr val="000000"/>
                </a:solidFill>
                <a:latin typeface="Agency FB" panose="020B0503020202020204" pitchFamily="34" charset="0"/>
                <a:ea typeface="Poppins"/>
                <a:cs typeface="Poppins"/>
                <a:sym typeface="Poppins"/>
              </a:rPr>
              <a:t>-</a:t>
            </a:r>
            <a:endParaRPr lang="en-US" sz="4400" dirty="0">
              <a:solidFill>
                <a:srgbClr val="000000"/>
              </a:solidFill>
              <a:latin typeface="Agency FB" panose="020B0503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47649" y="4636874"/>
            <a:ext cx="9606711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6739" lvl="1" indent="-363369" algn="just">
              <a:lnSpc>
                <a:spcPts val="4039"/>
              </a:lnSpc>
              <a:buFont typeface="Arial"/>
              <a:buChar char="•"/>
            </a:pP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tiempo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reforzar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los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lazos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fraternos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entre padres,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abuelos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nietos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Disfrutar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aprender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66" dirty="0" err="1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mutuamente</a:t>
            </a:r>
            <a:r>
              <a:rPr lang="en-US" sz="3366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3366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26739" lvl="1" indent="-363369" algn="just">
              <a:lnSpc>
                <a:spcPts val="4039"/>
              </a:lnSpc>
              <a:buFont typeface="Arial"/>
              <a:buChar char="•"/>
            </a:pP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.Los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abuelos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contribuyen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la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educación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espiritual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salvación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identidad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cristiana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726739" lvl="1" indent="-363369" algn="just">
              <a:lnSpc>
                <a:spcPts val="4039"/>
              </a:lnSpc>
              <a:buFont typeface="Arial"/>
              <a:buChar char="•"/>
            </a:pP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</a:t>
            </a:r>
            <a:r>
              <a:rPr lang="en-US" sz="3366" dirty="0" err="1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ropiciemos</a:t>
            </a:r>
            <a:r>
              <a:rPr lang="en-US" sz="3366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nuestras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congregaciones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lugar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enseñanza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nuestros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adultos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6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mayores</a:t>
            </a:r>
            <a:r>
              <a:rPr lang="en-US" sz="33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27668" y="-4227407"/>
            <a:ext cx="5816332" cy="8724498"/>
            <a:chOff x="0" y="0"/>
            <a:chExt cx="406400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609600"/>
            </a:xfrm>
            <a:custGeom>
              <a:avLst/>
              <a:gdLst/>
              <a:ahLst/>
              <a:cxnLst/>
              <a:rect l="l" t="t" r="r" b="b"/>
              <a:pathLst>
                <a:path w="406400" h="6096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95D9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55102" y="-3154546"/>
            <a:ext cx="5816332" cy="5032385"/>
            <a:chOff x="0" y="0"/>
            <a:chExt cx="406400" cy="3516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351533" y="-1867985"/>
            <a:ext cx="19639533" cy="4114800"/>
            <a:chOff x="0" y="0"/>
            <a:chExt cx="3042678" cy="6374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42677" cy="637490"/>
            </a:xfrm>
            <a:custGeom>
              <a:avLst/>
              <a:gdLst/>
              <a:ahLst/>
              <a:cxnLst/>
              <a:rect l="l" t="t" r="r" b="b"/>
              <a:pathLst>
                <a:path w="3042677" h="637490">
                  <a:moveTo>
                    <a:pt x="0" y="0"/>
                  </a:moveTo>
                  <a:lnTo>
                    <a:pt x="3042677" y="0"/>
                  </a:lnTo>
                  <a:lnTo>
                    <a:pt x="3042677" y="637490"/>
                  </a:lnTo>
                  <a:lnTo>
                    <a:pt x="0" y="6374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1" name="Group 11"/>
          <p:cNvGrpSpPr/>
          <p:nvPr/>
        </p:nvGrpSpPr>
        <p:grpSpPr>
          <a:xfrm rot="-1404001">
            <a:off x="-1515762" y="-4995058"/>
            <a:ext cx="5816332" cy="11094210"/>
            <a:chOff x="0" y="0"/>
            <a:chExt cx="406400" cy="77517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6400" cy="775177"/>
            </a:xfrm>
            <a:custGeom>
              <a:avLst/>
              <a:gdLst/>
              <a:ahLst/>
              <a:cxnLst/>
              <a:rect l="l" t="t" r="r" b="b"/>
              <a:pathLst>
                <a:path w="406400" h="775177">
                  <a:moveTo>
                    <a:pt x="203200" y="0"/>
                  </a:moveTo>
                  <a:lnTo>
                    <a:pt x="0" y="0"/>
                  </a:lnTo>
                  <a:lnTo>
                    <a:pt x="203200" y="775177"/>
                  </a:lnTo>
                  <a:lnTo>
                    <a:pt x="406400" y="77517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203200" cy="813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1084091">
            <a:off x="-1646883" y="-4493171"/>
            <a:ext cx="5816332" cy="14842540"/>
            <a:chOff x="0" y="0"/>
            <a:chExt cx="406400" cy="10370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6400" cy="1037081"/>
            </a:xfrm>
            <a:custGeom>
              <a:avLst/>
              <a:gdLst/>
              <a:ahLst/>
              <a:cxnLst/>
              <a:rect l="l" t="t" r="r" b="b"/>
              <a:pathLst>
                <a:path w="406400" h="1037081">
                  <a:moveTo>
                    <a:pt x="203200" y="0"/>
                  </a:moveTo>
                  <a:lnTo>
                    <a:pt x="406400" y="0"/>
                  </a:lnTo>
                  <a:lnTo>
                    <a:pt x="203200" y="1037081"/>
                  </a:lnTo>
                  <a:lnTo>
                    <a:pt x="0" y="10370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95D9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03200" cy="1075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1084091">
            <a:off x="15464393" y="2250984"/>
            <a:ext cx="5816332" cy="15387821"/>
            <a:chOff x="0" y="-38100"/>
            <a:chExt cx="406400" cy="107518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06400" cy="1037081"/>
            </a:xfrm>
            <a:custGeom>
              <a:avLst/>
              <a:gdLst/>
              <a:ahLst/>
              <a:cxnLst/>
              <a:rect l="l" t="t" r="r" b="b"/>
              <a:pathLst>
                <a:path w="406400" h="1037081">
                  <a:moveTo>
                    <a:pt x="203200" y="0"/>
                  </a:moveTo>
                  <a:lnTo>
                    <a:pt x="406400" y="0"/>
                  </a:lnTo>
                  <a:lnTo>
                    <a:pt x="203200" y="1037081"/>
                  </a:lnTo>
                  <a:lnTo>
                    <a:pt x="0" y="10370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95D9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203200" cy="1075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3327668" y="1445856"/>
            <a:ext cx="11986960" cy="6500809"/>
          </a:xfrm>
          <a:custGeom>
            <a:avLst/>
            <a:gdLst/>
            <a:ahLst/>
            <a:cxnLst/>
            <a:rect l="l" t="t" r="r" b="b"/>
            <a:pathLst>
              <a:path w="11986960" h="6500809">
                <a:moveTo>
                  <a:pt x="0" y="0"/>
                </a:moveTo>
                <a:lnTo>
                  <a:pt x="11986960" y="0"/>
                </a:lnTo>
                <a:lnTo>
                  <a:pt x="11986960" y="6500809"/>
                </a:lnTo>
                <a:lnTo>
                  <a:pt x="0" y="6500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055" b="-9795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3011" y="7860940"/>
            <a:ext cx="18081978" cy="2343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 b="1">
                <a:solidFill>
                  <a:srgbClr val="1409D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Restauremos la visión generacional en la familia, reconociendo el desempeño de los abuelos y su impacto en hijos y nietos.</a:t>
            </a:r>
          </a:p>
          <a:p>
            <a:pPr algn="just">
              <a:lnSpc>
                <a:spcPts val="6299"/>
              </a:lnSpc>
            </a:pPr>
            <a:r>
              <a:rPr lang="en-US" sz="4499" b="1">
                <a:solidFill>
                  <a:srgbClr val="1409D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Como pueblo de Dios aprovechemos la bendición de tener abuelos.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00558" y="221346"/>
            <a:ext cx="8791066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200"/>
              </a:lnSpc>
            </a:pPr>
            <a:r>
              <a:rPr lang="en-US" sz="8000" dirty="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CONCLUSIÓN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807184">
            <a:off x="15856045" y="-6896868"/>
            <a:ext cx="2573469" cy="12701748"/>
            <a:chOff x="0" y="0"/>
            <a:chExt cx="677786" cy="33453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7786" cy="3345316"/>
            </a:xfrm>
            <a:custGeom>
              <a:avLst/>
              <a:gdLst/>
              <a:ahLst/>
              <a:cxnLst/>
              <a:rect l="l" t="t" r="r" b="b"/>
              <a:pathLst>
                <a:path w="677786" h="3345316">
                  <a:moveTo>
                    <a:pt x="0" y="0"/>
                  </a:moveTo>
                  <a:lnTo>
                    <a:pt x="677786" y="0"/>
                  </a:lnTo>
                  <a:lnTo>
                    <a:pt x="677786" y="3345316"/>
                  </a:lnTo>
                  <a:lnTo>
                    <a:pt x="0" y="3345316"/>
                  </a:lnTo>
                  <a:close/>
                </a:path>
              </a:pathLst>
            </a:custGeom>
            <a:solidFill>
              <a:srgbClr val="1B517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677786" cy="3402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812374">
            <a:off x="-1390769" y="-9323688"/>
            <a:ext cx="4063084" cy="17171291"/>
            <a:chOff x="0" y="0"/>
            <a:chExt cx="1070113" cy="45224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0113" cy="4522480"/>
            </a:xfrm>
            <a:custGeom>
              <a:avLst/>
              <a:gdLst/>
              <a:ahLst/>
              <a:cxnLst/>
              <a:rect l="l" t="t" r="r" b="b"/>
              <a:pathLst>
                <a:path w="1070113" h="4522480">
                  <a:moveTo>
                    <a:pt x="0" y="0"/>
                  </a:moveTo>
                  <a:lnTo>
                    <a:pt x="1070113" y="0"/>
                  </a:lnTo>
                  <a:lnTo>
                    <a:pt x="1070113" y="4522480"/>
                  </a:lnTo>
                  <a:lnTo>
                    <a:pt x="0" y="4522480"/>
                  </a:lnTo>
                  <a:close/>
                </a:path>
              </a:pathLst>
            </a:custGeom>
            <a:solidFill>
              <a:srgbClr val="1B517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070113" cy="4579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6914998">
            <a:off x="6503" y="-5051696"/>
            <a:ext cx="4063084" cy="8262910"/>
            <a:chOff x="0" y="0"/>
            <a:chExt cx="1070113" cy="21762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0113" cy="2176240"/>
            </a:xfrm>
            <a:custGeom>
              <a:avLst/>
              <a:gdLst/>
              <a:ahLst/>
              <a:cxnLst/>
              <a:rect l="l" t="t" r="r" b="b"/>
              <a:pathLst>
                <a:path w="1070113" h="2176240">
                  <a:moveTo>
                    <a:pt x="0" y="0"/>
                  </a:moveTo>
                  <a:lnTo>
                    <a:pt x="1070113" y="0"/>
                  </a:lnTo>
                  <a:lnTo>
                    <a:pt x="1070113" y="2176240"/>
                  </a:lnTo>
                  <a:lnTo>
                    <a:pt x="0" y="2176240"/>
                  </a:lnTo>
                  <a:close/>
                </a:path>
              </a:pathLst>
            </a:custGeom>
            <a:solidFill>
              <a:srgbClr val="487BA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070113" cy="2233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3889724">
            <a:off x="14218520" y="-5051696"/>
            <a:ext cx="4063084" cy="8262910"/>
            <a:chOff x="0" y="0"/>
            <a:chExt cx="1070113" cy="21762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0113" cy="2176240"/>
            </a:xfrm>
            <a:custGeom>
              <a:avLst/>
              <a:gdLst/>
              <a:ahLst/>
              <a:cxnLst/>
              <a:rect l="l" t="t" r="r" b="b"/>
              <a:pathLst>
                <a:path w="1070113" h="2176240">
                  <a:moveTo>
                    <a:pt x="0" y="0"/>
                  </a:moveTo>
                  <a:lnTo>
                    <a:pt x="1070113" y="0"/>
                  </a:lnTo>
                  <a:lnTo>
                    <a:pt x="1070113" y="2176240"/>
                  </a:lnTo>
                  <a:lnTo>
                    <a:pt x="0" y="2176240"/>
                  </a:lnTo>
                  <a:close/>
                </a:path>
              </a:pathLst>
            </a:custGeom>
            <a:solidFill>
              <a:srgbClr val="487BA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070113" cy="2233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660552" y="1028700"/>
            <a:ext cx="2733160" cy="2646393"/>
          </a:xfrm>
          <a:custGeom>
            <a:avLst/>
            <a:gdLst/>
            <a:ahLst/>
            <a:cxnLst/>
            <a:rect l="l" t="t" r="r" b="b"/>
            <a:pathLst>
              <a:path w="2733160" h="2646393">
                <a:moveTo>
                  <a:pt x="0" y="0"/>
                </a:moveTo>
                <a:lnTo>
                  <a:pt x="2733159" y="0"/>
                </a:lnTo>
                <a:lnTo>
                  <a:pt x="2733159" y="2646393"/>
                </a:lnTo>
                <a:lnTo>
                  <a:pt x="0" y="26463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961329" y="2218510"/>
            <a:ext cx="5182671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5999" b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Pasaje Bíblico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08491" y="3973771"/>
            <a:ext cx="15134288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5"/>
              </a:lnSpc>
            </a:pP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Y para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que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cuentes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a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tus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hijos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y a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tus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nietos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las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cosas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que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yo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hice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en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Egipto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, y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mis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señales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que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hice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entre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ellos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; para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que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sepáis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que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yo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soy </a:t>
            </a:r>
            <a:r>
              <a:rPr lang="en-US" sz="5487" b="1" dirty="0" err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Jehová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.</a:t>
            </a:r>
          </a:p>
          <a:p>
            <a:pPr algn="l">
              <a:lnSpc>
                <a:spcPts val="6585"/>
              </a:lnSpc>
            </a:pPr>
            <a:endParaRPr lang="en-US" sz="5487" b="1" dirty="0">
              <a:solidFill>
                <a:srgbClr val="000000"/>
              </a:solidFill>
              <a:latin typeface="Cardo Bold"/>
              <a:ea typeface="Cardo Bold"/>
              <a:cs typeface="Cardo Bold"/>
              <a:sym typeface="Cardo Bold"/>
            </a:endParaRPr>
          </a:p>
          <a:p>
            <a:pPr algn="l">
              <a:lnSpc>
                <a:spcPts val="6585"/>
              </a:lnSpc>
            </a:pP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              </a:t>
            </a:r>
            <a:r>
              <a:rPr lang="en-US" sz="5487" b="1" dirty="0" smtClean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      </a:t>
            </a:r>
            <a:r>
              <a:rPr lang="en-US" sz="5487" b="1" dirty="0" err="1" smtClean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Éxodo</a:t>
            </a:r>
            <a:r>
              <a:rPr lang="en-US" sz="5487" b="1" dirty="0" smtClean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10:2   </a:t>
            </a:r>
            <a:r>
              <a:rPr lang="en-US" sz="5487" b="1" dirty="0" err="1" smtClean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Deuteronomio</a:t>
            </a:r>
            <a:r>
              <a:rPr lang="en-US" sz="5487" b="1" dirty="0" smtClean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5487" b="1" dirty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6: 1-2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74B0">
                <a:alpha val="100000"/>
              </a:srgbClr>
            </a:gs>
            <a:gs pos="100000">
              <a:srgbClr val="05337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3877" y="-554823"/>
            <a:ext cx="19639468" cy="5698323"/>
            <a:chOff x="0" y="0"/>
            <a:chExt cx="5172535" cy="15007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72535" cy="1500793"/>
            </a:xfrm>
            <a:custGeom>
              <a:avLst/>
              <a:gdLst/>
              <a:ahLst/>
              <a:cxnLst/>
              <a:rect l="l" t="t" r="r" b="b"/>
              <a:pathLst>
                <a:path w="5172535" h="1500793">
                  <a:moveTo>
                    <a:pt x="0" y="0"/>
                  </a:moveTo>
                  <a:lnTo>
                    <a:pt x="5172535" y="0"/>
                  </a:lnTo>
                  <a:lnTo>
                    <a:pt x="5172535" y="1500793"/>
                  </a:lnTo>
                  <a:lnTo>
                    <a:pt x="0" y="150079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72535" cy="1548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-27100"/>
            <a:ext cx="19484227" cy="12835235"/>
          </a:xfrm>
          <a:custGeom>
            <a:avLst/>
            <a:gdLst/>
            <a:ahLst/>
            <a:cxnLst/>
            <a:rect l="l" t="t" r="r" b="b"/>
            <a:pathLst>
              <a:path w="19484227" h="12835235">
                <a:moveTo>
                  <a:pt x="0" y="0"/>
                </a:moveTo>
                <a:lnTo>
                  <a:pt x="19484227" y="0"/>
                </a:lnTo>
                <a:lnTo>
                  <a:pt x="19484227" y="12835235"/>
                </a:lnTo>
                <a:lnTo>
                  <a:pt x="0" y="128352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92577" y="354290"/>
            <a:ext cx="7956676" cy="6702168"/>
            <a:chOff x="0" y="0"/>
            <a:chExt cx="2095586" cy="17651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95585" cy="1765180"/>
            </a:xfrm>
            <a:custGeom>
              <a:avLst/>
              <a:gdLst/>
              <a:ahLst/>
              <a:cxnLst/>
              <a:rect l="l" t="t" r="r" b="b"/>
              <a:pathLst>
                <a:path w="2095585" h="1765180">
                  <a:moveTo>
                    <a:pt x="0" y="0"/>
                  </a:moveTo>
                  <a:lnTo>
                    <a:pt x="2095585" y="0"/>
                  </a:lnTo>
                  <a:lnTo>
                    <a:pt x="2095585" y="1765180"/>
                  </a:lnTo>
                  <a:lnTo>
                    <a:pt x="0" y="1765180"/>
                  </a:lnTo>
                  <a:close/>
                </a:path>
              </a:pathLst>
            </a:custGeom>
            <a:gradFill rotWithShape="1">
              <a:gsLst>
                <a:gs pos="0">
                  <a:srgbClr val="4874B0">
                    <a:alpha val="100000"/>
                  </a:srgbClr>
                </a:gs>
                <a:gs pos="100000">
                  <a:srgbClr val="053371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095586" cy="1812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928189" y="2399113"/>
            <a:ext cx="6988865" cy="1135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5"/>
              </a:lnSpc>
            </a:pPr>
            <a:r>
              <a:rPr lang="en-US" sz="8165" spc="81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VISION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928189" y="354290"/>
            <a:ext cx="7956676" cy="6702168"/>
            <a:chOff x="0" y="0"/>
            <a:chExt cx="2095586" cy="17651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95585" cy="1765180"/>
            </a:xfrm>
            <a:custGeom>
              <a:avLst/>
              <a:gdLst/>
              <a:ahLst/>
              <a:cxnLst/>
              <a:rect l="l" t="t" r="r" b="b"/>
              <a:pathLst>
                <a:path w="2095585" h="1765180">
                  <a:moveTo>
                    <a:pt x="0" y="0"/>
                  </a:moveTo>
                  <a:lnTo>
                    <a:pt x="2095585" y="0"/>
                  </a:lnTo>
                  <a:lnTo>
                    <a:pt x="2095585" y="1765180"/>
                  </a:lnTo>
                  <a:lnTo>
                    <a:pt x="0" y="1765180"/>
                  </a:lnTo>
                  <a:close/>
                </a:path>
              </a:pathLst>
            </a:custGeom>
            <a:gradFill rotWithShape="1">
              <a:gsLst>
                <a:gs pos="0">
                  <a:srgbClr val="4874B0">
                    <a:alpha val="100000"/>
                  </a:srgbClr>
                </a:gs>
                <a:gs pos="100000">
                  <a:srgbClr val="053371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095586" cy="1812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4167494" y="7466007"/>
            <a:ext cx="9163518" cy="2820993"/>
          </a:xfrm>
          <a:custGeom>
            <a:avLst/>
            <a:gdLst/>
            <a:ahLst/>
            <a:cxnLst/>
            <a:rect l="l" t="t" r="r" b="b"/>
            <a:pathLst>
              <a:path w="9163518" h="2820993">
                <a:moveTo>
                  <a:pt x="0" y="0"/>
                </a:moveTo>
                <a:lnTo>
                  <a:pt x="9163518" y="0"/>
                </a:lnTo>
                <a:lnTo>
                  <a:pt x="9163518" y="2820993"/>
                </a:lnTo>
                <a:lnTo>
                  <a:pt x="0" y="2820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48" r="-1848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918997" y="590079"/>
            <a:ext cx="5370203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1"/>
              </a:lnSpc>
              <a:spcBef>
                <a:spcPct val="0"/>
              </a:spcBef>
            </a:pPr>
            <a:r>
              <a:rPr lang="en-US" sz="5007" dirty="0" err="1">
                <a:solidFill>
                  <a:srgbClr val="FFFFFF"/>
                </a:solidFill>
                <a:latin typeface="Arial Rounded MT Bold" panose="020F0704030504030204" pitchFamily="34" charset="0"/>
                <a:ea typeface="Arimo"/>
                <a:cs typeface="Arimo"/>
                <a:sym typeface="Arimo"/>
              </a:rPr>
              <a:t>Verdad</a:t>
            </a:r>
            <a:r>
              <a:rPr lang="en-US" sz="5007" dirty="0">
                <a:solidFill>
                  <a:srgbClr val="FFFFFF"/>
                </a:solidFill>
                <a:latin typeface="Arial Rounded MT Bold" panose="020F0704030504030204" pitchFamily="34" charset="0"/>
                <a:ea typeface="Arimo"/>
                <a:cs typeface="Arimo"/>
                <a:sym typeface="Arimo"/>
              </a:rPr>
              <a:t> </a:t>
            </a:r>
            <a:r>
              <a:rPr lang="en-US" sz="5007" dirty="0" err="1">
                <a:solidFill>
                  <a:srgbClr val="FFFFFF"/>
                </a:solidFill>
                <a:latin typeface="Arial Rounded MT Bold" panose="020F0704030504030204" pitchFamily="34" charset="0"/>
                <a:ea typeface="Arimo"/>
                <a:cs typeface="Arimo"/>
                <a:sym typeface="Arimo"/>
              </a:rPr>
              <a:t>Bíblica</a:t>
            </a:r>
            <a:endParaRPr lang="en-US" sz="5007" dirty="0">
              <a:solidFill>
                <a:srgbClr val="FFFFFF"/>
              </a:solidFill>
              <a:latin typeface="Arial Rounded MT Bold" panose="020F0704030504030204" pitchFamily="34" charset="0"/>
              <a:ea typeface="Arimo"/>
              <a:cs typeface="Arimo"/>
              <a:sym typeface="Arim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92146" y="1917129"/>
            <a:ext cx="6957534" cy="4539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1"/>
              </a:lnSpc>
              <a:spcBef>
                <a:spcPct val="0"/>
              </a:spcBef>
            </a:pP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Dios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estableció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sus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ordenanzas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para los padres,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hijos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y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nietos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y al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obedecerlas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garantizan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la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bendición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y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preservación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su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207" dirty="0" err="1" smtClean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generación</a:t>
            </a:r>
            <a:r>
              <a:rPr lang="en-US" sz="4207" dirty="0" smtClean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  <a:endParaRPr lang="en-US" sz="420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622433" y="599604"/>
            <a:ext cx="7026213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51"/>
              </a:lnSpc>
              <a:spcBef>
                <a:spcPct val="0"/>
              </a:spcBef>
            </a:pPr>
            <a:r>
              <a:rPr lang="en-US" sz="4607" dirty="0" err="1">
                <a:solidFill>
                  <a:srgbClr val="FFFFFF"/>
                </a:solidFill>
                <a:latin typeface="Arial Rounded MT Bold" panose="020F0704030504030204" pitchFamily="34" charset="0"/>
                <a:ea typeface="Arimo"/>
                <a:cs typeface="Arimo"/>
                <a:sym typeface="Arimo"/>
              </a:rPr>
              <a:t>Verdad</a:t>
            </a:r>
            <a:r>
              <a:rPr lang="en-US" sz="4607" dirty="0">
                <a:solidFill>
                  <a:srgbClr val="FFFFFF"/>
                </a:solidFill>
                <a:latin typeface="Arial Rounded MT Bold" panose="020F0704030504030204" pitchFamily="34" charset="0"/>
                <a:ea typeface="Arimo"/>
                <a:cs typeface="Arimo"/>
                <a:sym typeface="Arimo"/>
              </a:rPr>
              <a:t> </a:t>
            </a:r>
            <a:r>
              <a:rPr lang="en-US" sz="4607" dirty="0" err="1">
                <a:solidFill>
                  <a:srgbClr val="FFFFFF"/>
                </a:solidFill>
                <a:latin typeface="Arial Rounded MT Bold" panose="020F0704030504030204" pitchFamily="34" charset="0"/>
                <a:ea typeface="Arimo"/>
                <a:cs typeface="Arimo"/>
                <a:sym typeface="Arimo"/>
              </a:rPr>
              <a:t>Bíblica</a:t>
            </a:r>
            <a:r>
              <a:rPr lang="en-US" sz="4607" dirty="0">
                <a:solidFill>
                  <a:srgbClr val="FFFFFF"/>
                </a:solidFill>
                <a:latin typeface="Arial Rounded MT Bold" panose="020F0704030504030204" pitchFamily="34" charset="0"/>
                <a:ea typeface="Arimo"/>
                <a:cs typeface="Arimo"/>
                <a:sym typeface="Arimo"/>
              </a:rPr>
              <a:t> </a:t>
            </a:r>
            <a:r>
              <a:rPr lang="en-US" sz="4607" dirty="0" err="1">
                <a:solidFill>
                  <a:srgbClr val="FFFFFF"/>
                </a:solidFill>
                <a:latin typeface="Arial Rounded MT Bold" panose="020F0704030504030204" pitchFamily="34" charset="0"/>
                <a:ea typeface="Arimo"/>
                <a:cs typeface="Arimo"/>
                <a:sym typeface="Arimo"/>
              </a:rPr>
              <a:t>Aplicada</a:t>
            </a:r>
            <a:r>
              <a:rPr lang="en-US" sz="4607" dirty="0">
                <a:solidFill>
                  <a:srgbClr val="FFFFFF"/>
                </a:solidFill>
                <a:latin typeface="Arial Rounded MT Bold" panose="020F0704030504030204" pitchFamily="34" charset="0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41363" y="1944450"/>
            <a:ext cx="7107283" cy="4539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1"/>
              </a:lnSpc>
              <a:spcBef>
                <a:spcPct val="0"/>
              </a:spcBef>
            </a:pP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Los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abuelos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trasmiten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valores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bíblicos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a los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hijos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y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después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a los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nietos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y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así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las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bendiciones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perduran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en la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familia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de </a:t>
            </a:r>
            <a:r>
              <a:rPr lang="en-US" sz="4207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generación</a:t>
            </a:r>
            <a:r>
              <a:rPr lang="en-US" sz="4207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en </a:t>
            </a:r>
            <a:r>
              <a:rPr lang="en-US" sz="4207" dirty="0" err="1" smtClean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generación</a:t>
            </a:r>
            <a:r>
              <a:rPr lang="en-US" sz="4207" dirty="0" smtClean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  <a:endParaRPr lang="en-US" sz="4207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80758" y="561975"/>
            <a:ext cx="7749559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59"/>
              </a:lnSpc>
            </a:pPr>
            <a:r>
              <a:rPr lang="en-US" sz="7299" b="1">
                <a:solidFill>
                  <a:srgbClr val="1B517B"/>
                </a:solidFill>
                <a:latin typeface="Barlow Ultra-Bold"/>
                <a:ea typeface="Barlow Ultra-Bold"/>
                <a:cs typeface="Barlow Ultra-Bold"/>
                <a:sym typeface="Barlow Ultra-Bold"/>
              </a:rPr>
              <a:t>INTRO....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144000" y="-347952"/>
            <a:ext cx="7909873" cy="6569381"/>
            <a:chOff x="0" y="0"/>
            <a:chExt cx="97865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8653" cy="812800"/>
            </a:xfrm>
            <a:custGeom>
              <a:avLst/>
              <a:gdLst/>
              <a:ahLst/>
              <a:cxnLst/>
              <a:rect l="l" t="t" r="r" b="b"/>
              <a:pathLst>
                <a:path w="978653" h="812800">
                  <a:moveTo>
                    <a:pt x="489327" y="0"/>
                  </a:moveTo>
                  <a:cubicBezTo>
                    <a:pt x="219079" y="0"/>
                    <a:pt x="0" y="181951"/>
                    <a:pt x="0" y="406400"/>
                  </a:cubicBezTo>
                  <a:cubicBezTo>
                    <a:pt x="0" y="630849"/>
                    <a:pt x="219079" y="812800"/>
                    <a:pt x="489327" y="812800"/>
                  </a:cubicBezTo>
                  <a:cubicBezTo>
                    <a:pt x="759574" y="812800"/>
                    <a:pt x="978653" y="630849"/>
                    <a:pt x="978653" y="406400"/>
                  </a:cubicBezTo>
                  <a:cubicBezTo>
                    <a:pt x="978653" y="181951"/>
                    <a:pt x="759574" y="0"/>
                    <a:pt x="489327" y="0"/>
                  </a:cubicBezTo>
                  <a:close/>
                </a:path>
              </a:pathLst>
            </a:custGeom>
            <a:solidFill>
              <a:srgbClr val="1B517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91749" y="19050"/>
              <a:ext cx="795156" cy="717550"/>
            </a:xfrm>
            <a:prstGeom prst="rect">
              <a:avLst/>
            </a:prstGeom>
          </p:spPr>
          <p:txBody>
            <a:bodyPr lIns="51925" tIns="51925" rIns="51925" bIns="5192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694300" y="-138143"/>
            <a:ext cx="6149764" cy="614976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925" tIns="51925" rIns="51925" bIns="5192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44000" y="94699"/>
            <a:ext cx="7467234" cy="5684080"/>
            <a:chOff x="0" y="0"/>
            <a:chExt cx="8342027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342026" cy="6349975"/>
            </a:xfrm>
            <a:custGeom>
              <a:avLst/>
              <a:gdLst/>
              <a:ahLst/>
              <a:cxnLst/>
              <a:rect l="l" t="t" r="r" b="b"/>
              <a:pathLst>
                <a:path w="8342026" h="6349975">
                  <a:moveTo>
                    <a:pt x="8342026" y="3175025"/>
                  </a:moveTo>
                  <a:cubicBezTo>
                    <a:pt x="8342026" y="4928451"/>
                    <a:pt x="6474564" y="6349975"/>
                    <a:pt x="4171013" y="6349975"/>
                  </a:cubicBezTo>
                  <a:cubicBezTo>
                    <a:pt x="1867429" y="6349975"/>
                    <a:pt x="0" y="4928451"/>
                    <a:pt x="0" y="3175025"/>
                  </a:cubicBezTo>
                  <a:cubicBezTo>
                    <a:pt x="0" y="1421511"/>
                    <a:pt x="1867429" y="0"/>
                    <a:pt x="4171013" y="0"/>
                  </a:cubicBezTo>
                  <a:cubicBezTo>
                    <a:pt x="6474597" y="0"/>
                    <a:pt x="8342026" y="1421511"/>
                    <a:pt x="8342026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7018" r="-7018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3801091" y="3308559"/>
            <a:ext cx="5949741" cy="594974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517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925" tIns="51925" rIns="51925" bIns="5192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021336" y="3518367"/>
            <a:ext cx="5519688" cy="551968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925" tIns="51925" rIns="51925" bIns="5192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319985" y="3751209"/>
            <a:ext cx="4988208" cy="4988188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9812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 rot="5400000">
            <a:off x="7215434" y="2036949"/>
            <a:ext cx="3974421" cy="18445991"/>
            <a:chOff x="0" y="0"/>
            <a:chExt cx="1105632" cy="513143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05632" cy="5131432"/>
            </a:xfrm>
            <a:custGeom>
              <a:avLst/>
              <a:gdLst/>
              <a:ahLst/>
              <a:cxnLst/>
              <a:rect l="l" t="t" r="r" b="b"/>
              <a:pathLst>
                <a:path w="1105632" h="5131432">
                  <a:moveTo>
                    <a:pt x="0" y="0"/>
                  </a:moveTo>
                  <a:lnTo>
                    <a:pt x="1105632" y="0"/>
                  </a:lnTo>
                  <a:lnTo>
                    <a:pt x="1105632" y="5131432"/>
                  </a:lnTo>
                  <a:lnTo>
                    <a:pt x="0" y="5131432"/>
                  </a:lnTo>
                  <a:close/>
                </a:path>
              </a:pathLst>
            </a:custGeom>
            <a:solidFill>
              <a:srgbClr val="1B517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1105632" cy="5188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1812374">
            <a:off x="-969495" y="-6567826"/>
            <a:ext cx="2943503" cy="12439749"/>
            <a:chOff x="0" y="0"/>
            <a:chExt cx="1070113" cy="45224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70113" cy="4522480"/>
            </a:xfrm>
            <a:custGeom>
              <a:avLst/>
              <a:gdLst/>
              <a:ahLst/>
              <a:cxnLst/>
              <a:rect l="l" t="t" r="r" b="b"/>
              <a:pathLst>
                <a:path w="1070113" h="4522480">
                  <a:moveTo>
                    <a:pt x="0" y="0"/>
                  </a:moveTo>
                  <a:lnTo>
                    <a:pt x="1070113" y="0"/>
                  </a:lnTo>
                  <a:lnTo>
                    <a:pt x="1070113" y="4522480"/>
                  </a:lnTo>
                  <a:lnTo>
                    <a:pt x="0" y="4522480"/>
                  </a:lnTo>
                  <a:close/>
                </a:path>
              </a:pathLst>
            </a:custGeom>
            <a:solidFill>
              <a:srgbClr val="1B517B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1070113" cy="4579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6914998">
            <a:off x="96860" y="-3842480"/>
            <a:ext cx="2943503" cy="5986069"/>
            <a:chOff x="0" y="0"/>
            <a:chExt cx="1070113" cy="21762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70113" cy="2176240"/>
            </a:xfrm>
            <a:custGeom>
              <a:avLst/>
              <a:gdLst/>
              <a:ahLst/>
              <a:cxnLst/>
              <a:rect l="l" t="t" r="r" b="b"/>
              <a:pathLst>
                <a:path w="1070113" h="2176240">
                  <a:moveTo>
                    <a:pt x="0" y="0"/>
                  </a:moveTo>
                  <a:lnTo>
                    <a:pt x="1070113" y="0"/>
                  </a:lnTo>
                  <a:lnTo>
                    <a:pt x="1070113" y="2176240"/>
                  </a:lnTo>
                  <a:lnTo>
                    <a:pt x="0" y="2176240"/>
                  </a:lnTo>
                  <a:close/>
                </a:path>
              </a:pathLst>
            </a:custGeom>
            <a:solidFill>
              <a:srgbClr val="487BA2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1070113" cy="2233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606448" y="653895"/>
            <a:ext cx="9746862" cy="10210800"/>
            <a:chOff x="-62152" y="-254845"/>
            <a:chExt cx="2465050" cy="2267860"/>
          </a:xfrm>
        </p:grpSpPr>
        <p:sp>
          <p:nvSpPr>
            <p:cNvPr id="29" name="Freeform 29"/>
            <p:cNvSpPr/>
            <p:nvPr/>
          </p:nvSpPr>
          <p:spPr>
            <a:xfrm>
              <a:off x="0" y="-27743"/>
              <a:ext cx="2402898" cy="1778782"/>
            </a:xfrm>
            <a:custGeom>
              <a:avLst/>
              <a:gdLst/>
              <a:ahLst/>
              <a:cxnLst/>
              <a:rect l="l" t="t" r="r" b="b"/>
              <a:pathLst>
                <a:path w="2402898" h="1765401">
                  <a:moveTo>
                    <a:pt x="43277" y="0"/>
                  </a:moveTo>
                  <a:lnTo>
                    <a:pt x="2359621" y="0"/>
                  </a:lnTo>
                  <a:cubicBezTo>
                    <a:pt x="2371098" y="0"/>
                    <a:pt x="2382106" y="4560"/>
                    <a:pt x="2390222" y="12676"/>
                  </a:cubicBezTo>
                  <a:cubicBezTo>
                    <a:pt x="2398338" y="20792"/>
                    <a:pt x="2402898" y="31799"/>
                    <a:pt x="2402898" y="43277"/>
                  </a:cubicBezTo>
                  <a:lnTo>
                    <a:pt x="2402898" y="1722124"/>
                  </a:lnTo>
                  <a:cubicBezTo>
                    <a:pt x="2402898" y="1733602"/>
                    <a:pt x="2398338" y="1744609"/>
                    <a:pt x="2390222" y="1752725"/>
                  </a:cubicBezTo>
                  <a:cubicBezTo>
                    <a:pt x="2382106" y="1760841"/>
                    <a:pt x="2371098" y="1765401"/>
                    <a:pt x="2359621" y="1765401"/>
                  </a:cubicBezTo>
                  <a:lnTo>
                    <a:pt x="43277" y="1765401"/>
                  </a:lnTo>
                  <a:cubicBezTo>
                    <a:pt x="31799" y="1765401"/>
                    <a:pt x="20792" y="1760841"/>
                    <a:pt x="12676" y="1752725"/>
                  </a:cubicBezTo>
                  <a:cubicBezTo>
                    <a:pt x="4560" y="1744609"/>
                    <a:pt x="0" y="1733602"/>
                    <a:pt x="0" y="1722124"/>
                  </a:cubicBezTo>
                  <a:lnTo>
                    <a:pt x="0" y="43277"/>
                  </a:lnTo>
                  <a:cubicBezTo>
                    <a:pt x="0" y="31799"/>
                    <a:pt x="4560" y="20792"/>
                    <a:pt x="12676" y="12676"/>
                  </a:cubicBezTo>
                  <a:cubicBezTo>
                    <a:pt x="20792" y="4560"/>
                    <a:pt x="31799" y="0"/>
                    <a:pt x="43277" y="0"/>
                  </a:cubicBezTo>
                  <a:close/>
                </a:path>
              </a:pathLst>
            </a:custGeom>
            <a:solidFill>
              <a:srgbClr val="CDBFB7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-62152" y="-254845"/>
              <a:ext cx="2465050" cy="2267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712462" lvl="1" indent="-356231" algn="ctr">
                <a:lnSpc>
                  <a:spcPts val="4619"/>
                </a:lnSpc>
                <a:buFont typeface="Arial"/>
                <a:buChar char="•"/>
              </a:pP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La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población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mundial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 ha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entrado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en </a:t>
              </a:r>
              <a:r>
                <a:rPr lang="en-US" sz="3299" b="1" dirty="0" smtClean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un </a:t>
              </a:r>
              <a:r>
                <a:rPr lang="en-US" sz="3299" b="1" dirty="0" err="1" smtClean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proceso</a:t>
              </a:r>
              <a:r>
                <a:rPr lang="en-US" sz="3299" b="1" dirty="0" smtClean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de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envejecimiento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3299" b="1" dirty="0" smtClean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en los 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90s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mayores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de 60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años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= 6%,  </a:t>
              </a:r>
              <a:r>
                <a:rPr lang="en-US" sz="3299" b="1" dirty="0" smtClean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en el 2022=14%. En el 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2020 </a:t>
              </a:r>
              <a:r>
                <a:rPr lang="en-US" sz="3299" b="1" dirty="0" err="1" smtClean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por</a:t>
              </a:r>
              <a:r>
                <a:rPr lang="en-US" sz="3299" b="1" dirty="0" smtClean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cada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100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menores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de 15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años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hay 48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adultos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mayores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</a:t>
              </a:r>
            </a:p>
            <a:p>
              <a:pPr marL="712462" lvl="1" indent="-356231" algn="ctr">
                <a:lnSpc>
                  <a:spcPts val="4619"/>
                </a:lnSpc>
                <a:buFont typeface="Arial"/>
                <a:buChar char="•"/>
              </a:pP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La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sociedad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moderna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los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considera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no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productivos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poco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adaptables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enfermos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y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dependientes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 </a:t>
              </a:r>
            </a:p>
            <a:p>
              <a:pPr marL="712462" lvl="1" indent="-356231" algn="ctr">
                <a:lnSpc>
                  <a:spcPts val="4619"/>
                </a:lnSpc>
                <a:buFont typeface="Arial"/>
                <a:buChar char="•"/>
              </a:pP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Discriminación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,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maltrato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3299" b="1" dirty="0" err="1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exclusión</a:t>
              </a:r>
              <a:r>
                <a:rPr lang="en-US" sz="3299" b="1" dirty="0">
                  <a:solidFill>
                    <a:srgbClr val="1B517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</a:t>
              </a:r>
            </a:p>
            <a:p>
              <a:pPr marL="356231" lvl="1" algn="ctr">
                <a:lnSpc>
                  <a:spcPts val="4619"/>
                </a:lnSpc>
              </a:pPr>
              <a:r>
                <a:rPr lang="en-US" sz="3299" b="1" dirty="0" smtClean="0">
                  <a:solidFill>
                    <a:schemeClr val="bg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Sin embargo </a:t>
              </a:r>
              <a:r>
                <a:rPr lang="en-US" sz="3299" b="1" dirty="0" err="1" smtClean="0">
                  <a:solidFill>
                    <a:schemeClr val="bg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tenemos</a:t>
              </a:r>
              <a:r>
                <a:rPr lang="en-US" sz="3299" b="1" dirty="0" smtClean="0">
                  <a:solidFill>
                    <a:schemeClr val="bg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3299" b="1" dirty="0" err="1" smtClean="0">
                  <a:solidFill>
                    <a:schemeClr val="bg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una</a:t>
              </a:r>
              <a:r>
                <a:rPr lang="en-US" sz="3299" b="1" dirty="0" smtClean="0">
                  <a:solidFill>
                    <a:schemeClr val="bg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3299" b="1" dirty="0" err="1">
                  <a:solidFill>
                    <a:schemeClr val="bg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generación</a:t>
              </a:r>
              <a:r>
                <a:rPr lang="en-US" sz="3299" b="1" dirty="0">
                  <a:solidFill>
                    <a:schemeClr val="bg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de </a:t>
              </a:r>
              <a:r>
                <a:rPr lang="en-US" sz="3299" b="1" dirty="0" err="1">
                  <a:solidFill>
                    <a:schemeClr val="bg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Adultos</a:t>
              </a:r>
              <a:r>
                <a:rPr lang="en-US" sz="3299" b="1" dirty="0">
                  <a:solidFill>
                    <a:schemeClr val="bg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3299" b="1" dirty="0" err="1">
                  <a:solidFill>
                    <a:schemeClr val="bg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mayores</a:t>
              </a:r>
              <a:r>
                <a:rPr lang="en-US" sz="3299" b="1" dirty="0">
                  <a:solidFill>
                    <a:schemeClr val="bg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3299" b="1" dirty="0" err="1">
                  <a:solidFill>
                    <a:schemeClr val="bg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plenos</a:t>
              </a:r>
              <a:r>
                <a:rPr lang="en-US" sz="3299" b="1" dirty="0">
                  <a:solidFill>
                    <a:schemeClr val="bg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, </a:t>
              </a:r>
              <a:r>
                <a:rPr lang="en-US" sz="3299" b="1" dirty="0" err="1">
                  <a:solidFill>
                    <a:schemeClr val="bg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productivos</a:t>
              </a:r>
              <a:r>
                <a:rPr lang="en-US" sz="3299" b="1" dirty="0">
                  <a:solidFill>
                    <a:schemeClr val="bg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3299" b="1" dirty="0" err="1">
                  <a:solidFill>
                    <a:schemeClr val="bg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independientes</a:t>
              </a:r>
              <a:endParaRPr lang="en-US" sz="3299" b="1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619676" y="5489090"/>
            <a:ext cx="4149507" cy="4232638"/>
            <a:chOff x="0" y="0"/>
            <a:chExt cx="812800" cy="82908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29084"/>
            </a:xfrm>
            <a:custGeom>
              <a:avLst/>
              <a:gdLst/>
              <a:ahLst/>
              <a:cxnLst/>
              <a:rect l="l" t="t" r="r" b="b"/>
              <a:pathLst>
                <a:path w="812800" h="829084">
                  <a:moveTo>
                    <a:pt x="406400" y="0"/>
                  </a:moveTo>
                  <a:cubicBezTo>
                    <a:pt x="181951" y="0"/>
                    <a:pt x="0" y="185597"/>
                    <a:pt x="0" y="414542"/>
                  </a:cubicBezTo>
                  <a:cubicBezTo>
                    <a:pt x="0" y="643487"/>
                    <a:pt x="181951" y="829084"/>
                    <a:pt x="406400" y="829084"/>
                  </a:cubicBezTo>
                  <a:cubicBezTo>
                    <a:pt x="630849" y="829084"/>
                    <a:pt x="812800" y="643487"/>
                    <a:pt x="812800" y="414542"/>
                  </a:cubicBezTo>
                  <a:cubicBezTo>
                    <a:pt x="812800" y="18559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517B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1527"/>
              <a:ext cx="660400" cy="749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2699" i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Biblia.-valor dignidad sabiduría; solides y fortaleza a la familia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4188" y="758654"/>
            <a:ext cx="14846086" cy="1260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94" lvl="1" indent="-539797" algn="l">
              <a:lnSpc>
                <a:spcPts val="4850"/>
              </a:lnSpc>
              <a:buAutoNum type="arabicPeriod"/>
            </a:pPr>
            <a:r>
              <a:rPr lang="en-US" sz="5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La misión de Dios para los abuelos, parte fundamental para bendición.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9170" y="2753921"/>
            <a:ext cx="8484830" cy="6504379"/>
            <a:chOff x="0" y="0"/>
            <a:chExt cx="2840367" cy="21773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40367" cy="2177394"/>
            </a:xfrm>
            <a:custGeom>
              <a:avLst/>
              <a:gdLst/>
              <a:ahLst/>
              <a:cxnLst/>
              <a:rect l="l" t="t" r="r" b="b"/>
              <a:pathLst>
                <a:path w="2840367" h="2177394">
                  <a:moveTo>
                    <a:pt x="13687" y="0"/>
                  </a:moveTo>
                  <a:lnTo>
                    <a:pt x="2826680" y="0"/>
                  </a:lnTo>
                  <a:cubicBezTo>
                    <a:pt x="2834239" y="0"/>
                    <a:pt x="2840367" y="6128"/>
                    <a:pt x="2840367" y="13687"/>
                  </a:cubicBezTo>
                  <a:lnTo>
                    <a:pt x="2840367" y="2163708"/>
                  </a:lnTo>
                  <a:cubicBezTo>
                    <a:pt x="2840367" y="2167338"/>
                    <a:pt x="2838925" y="2170819"/>
                    <a:pt x="2836358" y="2173386"/>
                  </a:cubicBezTo>
                  <a:cubicBezTo>
                    <a:pt x="2833791" y="2175952"/>
                    <a:pt x="2830310" y="2177394"/>
                    <a:pt x="2826680" y="2177394"/>
                  </a:cubicBezTo>
                  <a:lnTo>
                    <a:pt x="13687" y="2177394"/>
                  </a:lnTo>
                  <a:cubicBezTo>
                    <a:pt x="6128" y="2177394"/>
                    <a:pt x="0" y="2171267"/>
                    <a:pt x="0" y="2163708"/>
                  </a:cubicBezTo>
                  <a:lnTo>
                    <a:pt x="0" y="13687"/>
                  </a:lnTo>
                  <a:cubicBezTo>
                    <a:pt x="0" y="6128"/>
                    <a:pt x="6128" y="0"/>
                    <a:pt x="13687" y="0"/>
                  </a:cubicBezTo>
                  <a:close/>
                </a:path>
              </a:pathLst>
            </a:custGeom>
            <a:solidFill>
              <a:srgbClr val="8AB7E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2840367" cy="2091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74519" y="-2192146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2" y="0"/>
                </a:lnTo>
                <a:lnTo>
                  <a:pt x="4980952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3431074" y="8919661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9661387" y="3030749"/>
            <a:ext cx="8045143" cy="5363429"/>
          </a:xfrm>
          <a:custGeom>
            <a:avLst/>
            <a:gdLst/>
            <a:ahLst/>
            <a:cxnLst/>
            <a:rect l="l" t="t" r="r" b="b"/>
            <a:pathLst>
              <a:path w="8045143" h="5363429">
                <a:moveTo>
                  <a:pt x="0" y="0"/>
                </a:moveTo>
                <a:lnTo>
                  <a:pt x="8045143" y="0"/>
                </a:lnTo>
                <a:lnTo>
                  <a:pt x="8045143" y="5363429"/>
                </a:lnTo>
                <a:lnTo>
                  <a:pt x="0" y="5363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86902" y="2874883"/>
            <a:ext cx="7912631" cy="631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07"/>
              </a:lnSpc>
              <a:spcBef>
                <a:spcPct val="0"/>
              </a:spcBef>
            </a:pPr>
            <a:r>
              <a:rPr lang="en-US" sz="4672" spc="74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El propósito divino de bendición generacional (Génesis 17:7)</a:t>
            </a:r>
          </a:p>
          <a:p>
            <a:pPr marL="1008762" lvl="1" indent="-504381" algn="l">
              <a:lnSpc>
                <a:spcPts val="6307"/>
              </a:lnSpc>
              <a:buFont typeface="Arial"/>
              <a:buChar char="•"/>
            </a:pPr>
            <a:r>
              <a:rPr lang="en-US" sz="4672" u="none" spc="74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Obedecer su mandamientos</a:t>
            </a:r>
          </a:p>
          <a:p>
            <a:pPr marL="1008762" lvl="1" indent="-504381" algn="l">
              <a:lnSpc>
                <a:spcPts val="6307"/>
              </a:lnSpc>
              <a:buFont typeface="Arial"/>
              <a:buChar char="•"/>
            </a:pPr>
            <a:r>
              <a:rPr lang="en-US" sz="4672" u="none" spc="74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Sus promesas se extienden a los descendientes.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2604025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9094" y="1450483"/>
            <a:ext cx="8526647" cy="5237450"/>
            <a:chOff x="0" y="0"/>
            <a:chExt cx="2854365" cy="17532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54365" cy="1753279"/>
            </a:xfrm>
            <a:custGeom>
              <a:avLst/>
              <a:gdLst/>
              <a:ahLst/>
              <a:cxnLst/>
              <a:rect l="l" t="t" r="r" b="b"/>
              <a:pathLst>
                <a:path w="2854365" h="1753279">
                  <a:moveTo>
                    <a:pt x="13620" y="0"/>
                  </a:moveTo>
                  <a:lnTo>
                    <a:pt x="2840746" y="0"/>
                  </a:lnTo>
                  <a:cubicBezTo>
                    <a:pt x="2844358" y="0"/>
                    <a:pt x="2847822" y="1435"/>
                    <a:pt x="2850376" y="3989"/>
                  </a:cubicBezTo>
                  <a:cubicBezTo>
                    <a:pt x="2852930" y="6543"/>
                    <a:pt x="2854365" y="10007"/>
                    <a:pt x="2854365" y="13620"/>
                  </a:cubicBezTo>
                  <a:lnTo>
                    <a:pt x="2854365" y="1739660"/>
                  </a:lnTo>
                  <a:cubicBezTo>
                    <a:pt x="2854365" y="1747182"/>
                    <a:pt x="2848267" y="1753279"/>
                    <a:pt x="2840746" y="1753279"/>
                  </a:cubicBezTo>
                  <a:lnTo>
                    <a:pt x="13620" y="1753279"/>
                  </a:lnTo>
                  <a:cubicBezTo>
                    <a:pt x="10007" y="1753279"/>
                    <a:pt x="6543" y="1751844"/>
                    <a:pt x="3989" y="1749290"/>
                  </a:cubicBezTo>
                  <a:cubicBezTo>
                    <a:pt x="1435" y="1746736"/>
                    <a:pt x="0" y="1743272"/>
                    <a:pt x="0" y="1739660"/>
                  </a:cubicBezTo>
                  <a:lnTo>
                    <a:pt x="0" y="13620"/>
                  </a:lnTo>
                  <a:cubicBezTo>
                    <a:pt x="0" y="10007"/>
                    <a:pt x="1435" y="6543"/>
                    <a:pt x="3989" y="3989"/>
                  </a:cubicBezTo>
                  <a:cubicBezTo>
                    <a:pt x="6543" y="1435"/>
                    <a:pt x="10007" y="0"/>
                    <a:pt x="13620" y="0"/>
                  </a:cubicBezTo>
                  <a:close/>
                </a:path>
              </a:pathLst>
            </a:custGeom>
            <a:solidFill>
              <a:srgbClr val="B0CDE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85725"/>
              <a:ext cx="2854365" cy="1667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8571" y="6833204"/>
            <a:ext cx="16560677" cy="2561528"/>
            <a:chOff x="0" y="0"/>
            <a:chExt cx="5543823" cy="8574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43823" cy="857492"/>
            </a:xfrm>
            <a:custGeom>
              <a:avLst/>
              <a:gdLst/>
              <a:ahLst/>
              <a:cxnLst/>
              <a:rect l="l" t="t" r="r" b="b"/>
              <a:pathLst>
                <a:path w="5543823" h="857492">
                  <a:moveTo>
                    <a:pt x="7012" y="0"/>
                  </a:moveTo>
                  <a:lnTo>
                    <a:pt x="5536810" y="0"/>
                  </a:lnTo>
                  <a:cubicBezTo>
                    <a:pt x="5538670" y="0"/>
                    <a:pt x="5540454" y="739"/>
                    <a:pt x="5541769" y="2054"/>
                  </a:cubicBezTo>
                  <a:cubicBezTo>
                    <a:pt x="5543084" y="3369"/>
                    <a:pt x="5543823" y="5153"/>
                    <a:pt x="5543823" y="7012"/>
                  </a:cubicBezTo>
                  <a:lnTo>
                    <a:pt x="5543823" y="850480"/>
                  </a:lnTo>
                  <a:cubicBezTo>
                    <a:pt x="5543823" y="852340"/>
                    <a:pt x="5543084" y="854124"/>
                    <a:pt x="5541769" y="855439"/>
                  </a:cubicBezTo>
                  <a:cubicBezTo>
                    <a:pt x="5540454" y="856754"/>
                    <a:pt x="5538670" y="857492"/>
                    <a:pt x="5536810" y="857492"/>
                  </a:cubicBezTo>
                  <a:lnTo>
                    <a:pt x="7012" y="857492"/>
                  </a:lnTo>
                  <a:cubicBezTo>
                    <a:pt x="5153" y="857492"/>
                    <a:pt x="3369" y="856754"/>
                    <a:pt x="2054" y="855439"/>
                  </a:cubicBezTo>
                  <a:cubicBezTo>
                    <a:pt x="739" y="854124"/>
                    <a:pt x="0" y="852340"/>
                    <a:pt x="0" y="850480"/>
                  </a:cubicBezTo>
                  <a:lnTo>
                    <a:pt x="0" y="7012"/>
                  </a:lnTo>
                  <a:cubicBezTo>
                    <a:pt x="0" y="5153"/>
                    <a:pt x="739" y="3369"/>
                    <a:pt x="2054" y="2054"/>
                  </a:cubicBezTo>
                  <a:cubicBezTo>
                    <a:pt x="3369" y="739"/>
                    <a:pt x="5153" y="0"/>
                    <a:pt x="7012" y="0"/>
                  </a:cubicBezTo>
                  <a:close/>
                </a:path>
              </a:pathLst>
            </a:custGeom>
            <a:solidFill>
              <a:srgbClr val="CDBFB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85725"/>
              <a:ext cx="5543823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39224" y="1625447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9094" y="6868908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1937" y="1889160"/>
            <a:ext cx="7900961" cy="500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57"/>
              </a:lnSpc>
            </a:pPr>
            <a:r>
              <a:rPr lang="en-US" sz="3598" spc="57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Los </a:t>
            </a:r>
            <a:r>
              <a:rPr lang="en-US" sz="3598" spc="57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abuelos</a:t>
            </a:r>
            <a:r>
              <a:rPr lang="en-US" sz="3598" spc="57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98" spc="57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transmiten</a:t>
            </a:r>
            <a:r>
              <a:rPr lang="en-US" sz="3598" spc="57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98" spc="57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identidad</a:t>
            </a:r>
            <a:r>
              <a:rPr lang="en-US" sz="3598" spc="57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y </a:t>
            </a:r>
            <a:r>
              <a:rPr lang="en-US" sz="3598" spc="57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pertenencia</a:t>
            </a:r>
            <a:r>
              <a:rPr lang="en-US" sz="3598" spc="57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al pueblo de Dios           ( </a:t>
            </a:r>
            <a:r>
              <a:rPr lang="en-US" sz="3598" spc="57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Éxodo</a:t>
            </a:r>
            <a:r>
              <a:rPr lang="en-US" sz="3598" spc="57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12:14).</a:t>
            </a:r>
          </a:p>
          <a:p>
            <a:pPr algn="just">
              <a:lnSpc>
                <a:spcPts val="4857"/>
              </a:lnSpc>
            </a:pPr>
            <a:r>
              <a:rPr lang="en-US" sz="3598" spc="57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-La </a:t>
            </a:r>
            <a:r>
              <a:rPr lang="en-US" sz="3598" spc="57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celebración</a:t>
            </a:r>
            <a:r>
              <a:rPr lang="en-US" sz="3598" spc="57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de la </a:t>
            </a:r>
            <a:r>
              <a:rPr lang="en-US" sz="3598" spc="57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pascua</a:t>
            </a:r>
            <a:r>
              <a:rPr lang="en-US" sz="3598" spc="57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, de gran </a:t>
            </a:r>
            <a:r>
              <a:rPr lang="en-US" sz="3598" spc="57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importancia</a:t>
            </a:r>
            <a:r>
              <a:rPr lang="en-US" sz="3598" spc="57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y </a:t>
            </a:r>
            <a:r>
              <a:rPr lang="en-US" sz="3598" spc="57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significado</a:t>
            </a:r>
            <a:r>
              <a:rPr lang="en-US" sz="3598" spc="57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, al </a:t>
            </a:r>
            <a:r>
              <a:rPr lang="en-US" sz="3598" spc="57" dirty="0" err="1" smtClean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contarla</a:t>
            </a:r>
            <a:r>
              <a:rPr lang="en-US" sz="3598" spc="57" dirty="0" smtClean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598" spc="57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transmiten</a:t>
            </a:r>
            <a:r>
              <a:rPr lang="en-US" sz="3598" spc="57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98" spc="57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identidad</a:t>
            </a:r>
            <a:r>
              <a:rPr lang="en-US" sz="3598" spc="57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y </a:t>
            </a:r>
            <a:r>
              <a:rPr lang="en-US" sz="3598" spc="57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confianza</a:t>
            </a:r>
            <a:r>
              <a:rPr lang="en-US" sz="3598" spc="57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marL="0" lvl="0" indent="0" algn="just">
              <a:lnSpc>
                <a:spcPts val="4857"/>
              </a:lnSpc>
              <a:spcBef>
                <a:spcPct val="0"/>
              </a:spcBef>
            </a:pPr>
            <a:endParaRPr lang="en-US" sz="3598" spc="57" dirty="0">
              <a:solidFill>
                <a:srgbClr val="04003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58571" y="7248007"/>
            <a:ext cx="16560677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89"/>
              </a:lnSpc>
            </a:pP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Los </a:t>
            </a:r>
            <a:r>
              <a:rPr lang="en-US" sz="3399" spc="54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abuelos</a:t>
            </a: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399" spc="54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como</a:t>
            </a: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399" spc="54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testimonio</a:t>
            </a: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, para </a:t>
            </a:r>
            <a:r>
              <a:rPr lang="en-US" sz="3399" spc="54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conocer</a:t>
            </a: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la </a:t>
            </a:r>
            <a:r>
              <a:rPr lang="en-US" sz="3399" spc="54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grandeza</a:t>
            </a: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de </a:t>
            </a:r>
            <a:r>
              <a:rPr lang="en-US" sz="3399" spc="54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su</a:t>
            </a: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399" spc="54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poder</a:t>
            </a: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marL="0" lvl="0" indent="0" algn="just">
              <a:lnSpc>
                <a:spcPts val="4589"/>
              </a:lnSpc>
              <a:spcBef>
                <a:spcPct val="0"/>
              </a:spcBef>
            </a:pP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-</a:t>
            </a:r>
            <a:r>
              <a:rPr lang="en-US" sz="3399" spc="54" dirty="0" err="1" smtClean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Cómo</a:t>
            </a:r>
            <a:r>
              <a:rPr lang="en-US" sz="3399" spc="54" dirty="0" smtClean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Dios se ha </a:t>
            </a:r>
            <a:r>
              <a:rPr lang="en-US" sz="3399" spc="54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manifestado</a:t>
            </a: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en la </a:t>
            </a:r>
            <a:r>
              <a:rPr lang="en-US" sz="3399" spc="54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enfermedad</a:t>
            </a:r>
            <a:r>
              <a:rPr lang="en-US" sz="3399" spc="54" dirty="0" smtClean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399" spc="54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escasez</a:t>
            </a: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399" spc="54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conflictos</a:t>
            </a: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y </a:t>
            </a:r>
            <a:r>
              <a:rPr lang="en-US" sz="3399" spc="54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pruebas</a:t>
            </a: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399" spc="54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donde</a:t>
            </a: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la </a:t>
            </a:r>
            <a:r>
              <a:rPr lang="en-US" sz="3399" spc="54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fidelidad</a:t>
            </a: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de Dios ha </a:t>
            </a:r>
            <a:r>
              <a:rPr lang="en-US" sz="3399" spc="54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estado</a:t>
            </a:r>
            <a:r>
              <a:rPr lang="en-US" sz="3399" spc="54" dirty="0" smtClean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399" spc="54" dirty="0" err="1" smtClean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Motivando</a:t>
            </a:r>
            <a:r>
              <a:rPr lang="en-US" sz="3399" spc="54" dirty="0" smtClean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a </a:t>
            </a:r>
            <a:r>
              <a:rPr lang="en-US" sz="3399" spc="54" dirty="0" err="1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confiar</a:t>
            </a:r>
            <a:r>
              <a:rPr lang="en-US" sz="3399" spc="54" dirty="0">
                <a:solidFill>
                  <a:srgbClr val="040030"/>
                </a:solidFill>
                <a:latin typeface="DM Sans"/>
                <a:ea typeface="DM Sans"/>
                <a:cs typeface="DM Sans"/>
                <a:sym typeface="DM Sans"/>
              </a:rPr>
              <a:t> en Dios.</a:t>
            </a:r>
          </a:p>
        </p:txBody>
      </p:sp>
      <p:sp>
        <p:nvSpPr>
          <p:cNvPr id="12" name="Freeform 12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72906" y="-2364815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1" y="0"/>
                </a:lnTo>
                <a:lnTo>
                  <a:pt x="4980951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3431074" y="8919661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9638909" y="1028700"/>
            <a:ext cx="7355086" cy="4900326"/>
          </a:xfrm>
          <a:custGeom>
            <a:avLst/>
            <a:gdLst/>
            <a:ahLst/>
            <a:cxnLst/>
            <a:rect l="l" t="t" r="r" b="b"/>
            <a:pathLst>
              <a:path w="7355086" h="4900326">
                <a:moveTo>
                  <a:pt x="0" y="0"/>
                </a:moveTo>
                <a:lnTo>
                  <a:pt x="7355087" y="0"/>
                </a:lnTo>
                <a:lnTo>
                  <a:pt x="7355087" y="4900326"/>
                </a:lnTo>
                <a:lnTo>
                  <a:pt x="0" y="49003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91860" y="0"/>
            <a:ext cx="14483006" cy="10287000"/>
            <a:chOff x="0" y="0"/>
            <a:chExt cx="676641" cy="480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6641" cy="480605"/>
            </a:xfrm>
            <a:custGeom>
              <a:avLst/>
              <a:gdLst/>
              <a:ahLst/>
              <a:cxnLst/>
              <a:rect l="l" t="t" r="r" b="b"/>
              <a:pathLst>
                <a:path w="676641" h="480605">
                  <a:moveTo>
                    <a:pt x="203200" y="0"/>
                  </a:moveTo>
                  <a:lnTo>
                    <a:pt x="676641" y="0"/>
                  </a:lnTo>
                  <a:lnTo>
                    <a:pt x="473441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FC1D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473441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06039" y="2085593"/>
            <a:ext cx="7781961" cy="778196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2"/>
              <a:stretch>
                <a:fillRect l="-24891" r="-24891"/>
              </a:stretch>
            </a:blipFill>
          </p:spPr>
        </p:sp>
      </p:grpSp>
      <p:sp>
        <p:nvSpPr>
          <p:cNvPr id="7" name="AutoShape 7"/>
          <p:cNvSpPr/>
          <p:nvPr/>
        </p:nvSpPr>
        <p:spPr>
          <a:xfrm>
            <a:off x="543022" y="1422667"/>
            <a:ext cx="1494277" cy="0"/>
          </a:xfrm>
          <a:prstGeom prst="line">
            <a:avLst/>
          </a:prstGeom>
          <a:ln w="114300" cap="flat">
            <a:solidFill>
              <a:srgbClr val="0B132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-5189507" y="-651567"/>
            <a:ext cx="7226805" cy="1303133"/>
            <a:chOff x="0" y="0"/>
            <a:chExt cx="3380667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75054" y="9448108"/>
            <a:ext cx="6580569" cy="838892"/>
            <a:chOff x="0" y="0"/>
            <a:chExt cx="3770039" cy="4806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70038" cy="480605"/>
            </a:xfrm>
            <a:custGeom>
              <a:avLst/>
              <a:gdLst/>
              <a:ahLst/>
              <a:cxnLst/>
              <a:rect l="l" t="t" r="r" b="b"/>
              <a:pathLst>
                <a:path w="3770038" h="480605">
                  <a:moveTo>
                    <a:pt x="203200" y="0"/>
                  </a:moveTo>
                  <a:lnTo>
                    <a:pt x="3770038" y="0"/>
                  </a:lnTo>
                  <a:lnTo>
                    <a:pt x="3566838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3566839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230503" y="1271398"/>
            <a:ext cx="5500769" cy="814195"/>
            <a:chOff x="0" y="0"/>
            <a:chExt cx="1448762" cy="214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48762" cy="214438"/>
            </a:xfrm>
            <a:custGeom>
              <a:avLst/>
              <a:gdLst/>
              <a:ahLst/>
              <a:cxnLst/>
              <a:rect l="l" t="t" r="r" b="b"/>
              <a:pathLst>
                <a:path w="1448762" h="214438">
                  <a:moveTo>
                    <a:pt x="71779" y="0"/>
                  </a:moveTo>
                  <a:lnTo>
                    <a:pt x="1376983" y="0"/>
                  </a:lnTo>
                  <a:cubicBezTo>
                    <a:pt x="1396020" y="0"/>
                    <a:pt x="1414278" y="7562"/>
                    <a:pt x="1427739" y="21023"/>
                  </a:cubicBezTo>
                  <a:cubicBezTo>
                    <a:pt x="1441200" y="34485"/>
                    <a:pt x="1448762" y="52742"/>
                    <a:pt x="1448762" y="71779"/>
                  </a:cubicBezTo>
                  <a:lnTo>
                    <a:pt x="1448762" y="142659"/>
                  </a:lnTo>
                  <a:cubicBezTo>
                    <a:pt x="1448762" y="182302"/>
                    <a:pt x="1416626" y="214438"/>
                    <a:pt x="1376983" y="214438"/>
                  </a:cubicBezTo>
                  <a:lnTo>
                    <a:pt x="71779" y="214438"/>
                  </a:lnTo>
                  <a:cubicBezTo>
                    <a:pt x="32136" y="214438"/>
                    <a:pt x="0" y="182302"/>
                    <a:pt x="0" y="142659"/>
                  </a:cubicBezTo>
                  <a:lnTo>
                    <a:pt x="0" y="71779"/>
                  </a:lnTo>
                  <a:cubicBezTo>
                    <a:pt x="0" y="32136"/>
                    <a:pt x="32136" y="0"/>
                    <a:pt x="71779" y="0"/>
                  </a:cubicBezTo>
                  <a:close/>
                </a:path>
              </a:pathLst>
            </a:custGeom>
            <a:solidFill>
              <a:srgbClr val="F3F6F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448762" cy="290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B132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Génesis 18:19 ; Hechos 13:36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29683" y="2210594"/>
            <a:ext cx="9770685" cy="7237515"/>
            <a:chOff x="0" y="0"/>
            <a:chExt cx="2573349" cy="190617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73349" cy="1906177"/>
            </a:xfrm>
            <a:custGeom>
              <a:avLst/>
              <a:gdLst/>
              <a:ahLst/>
              <a:cxnLst/>
              <a:rect l="l" t="t" r="r" b="b"/>
              <a:pathLst>
                <a:path w="2573349" h="1906177">
                  <a:moveTo>
                    <a:pt x="40410" y="0"/>
                  </a:moveTo>
                  <a:lnTo>
                    <a:pt x="2532939" y="0"/>
                  </a:lnTo>
                  <a:cubicBezTo>
                    <a:pt x="2543656" y="0"/>
                    <a:pt x="2553935" y="4258"/>
                    <a:pt x="2561513" y="11836"/>
                  </a:cubicBezTo>
                  <a:cubicBezTo>
                    <a:pt x="2569092" y="19414"/>
                    <a:pt x="2573349" y="29693"/>
                    <a:pt x="2573349" y="40410"/>
                  </a:cubicBezTo>
                  <a:lnTo>
                    <a:pt x="2573349" y="1865766"/>
                  </a:lnTo>
                  <a:cubicBezTo>
                    <a:pt x="2573349" y="1888084"/>
                    <a:pt x="2555257" y="1906177"/>
                    <a:pt x="2532939" y="1906177"/>
                  </a:cubicBezTo>
                  <a:lnTo>
                    <a:pt x="40410" y="1906177"/>
                  </a:lnTo>
                  <a:cubicBezTo>
                    <a:pt x="18092" y="1906177"/>
                    <a:pt x="0" y="1888084"/>
                    <a:pt x="0" y="1865766"/>
                  </a:cubicBezTo>
                  <a:lnTo>
                    <a:pt x="0" y="40410"/>
                  </a:lnTo>
                  <a:cubicBezTo>
                    <a:pt x="0" y="18092"/>
                    <a:pt x="18092" y="0"/>
                    <a:pt x="40410" y="0"/>
                  </a:cubicBez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14300"/>
              <a:ext cx="2573349" cy="20204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739"/>
                </a:lnSpc>
              </a:pP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A.  ¿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Cómo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te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gustaría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ser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recordado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?</a:t>
              </a:r>
            </a:p>
            <a:p>
              <a:pPr algn="ctr">
                <a:lnSpc>
                  <a:spcPts val="5739"/>
                </a:lnSpc>
              </a:pP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¿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Cómo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pueden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prepararse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en la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fe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a </a:t>
              </a:r>
              <a:r>
                <a:rPr lang="en-US" sz="4099" dirty="0" smtClean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la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siguiente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generación</a:t>
              </a:r>
              <a:r>
                <a:rPr lang="en-US" sz="4099" dirty="0" smtClean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?</a:t>
              </a:r>
            </a:p>
            <a:p>
              <a:pPr algn="ctr">
                <a:lnSpc>
                  <a:spcPts val="5739"/>
                </a:lnSpc>
              </a:pPr>
              <a:r>
                <a:rPr lang="en-US" sz="4099" dirty="0" smtClean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( 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Dt. 7:9; </a:t>
              </a:r>
              <a:r>
                <a:rPr lang="en-US" sz="4099" dirty="0" err="1" smtClean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Hch</a:t>
              </a:r>
              <a:r>
                <a:rPr lang="en-US" sz="4099" dirty="0" smtClean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. 13:36; Prob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. </a:t>
              </a:r>
              <a:r>
                <a:rPr lang="en-US" sz="4099" dirty="0" smtClean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17:6)</a:t>
              </a:r>
              <a:endParaRPr lang="en-US" sz="4099" dirty="0">
                <a:solidFill>
                  <a:srgbClr val="F1F1F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ctr">
                <a:lnSpc>
                  <a:spcPts val="5739"/>
                </a:lnSpc>
              </a:pPr>
              <a:endParaRPr lang="en-US" sz="4099" dirty="0">
                <a:solidFill>
                  <a:srgbClr val="F1F1F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ctr">
                <a:lnSpc>
                  <a:spcPts val="5739"/>
                </a:lnSpc>
              </a:pP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Transmitir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el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conocimiento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de Dios,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orar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por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y con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ellos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,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ser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ejemplo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de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de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fe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poderosa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 e </a:t>
              </a:r>
              <a:r>
                <a:rPr lang="en-US" sz="4099" dirty="0" err="1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inquebrantable</a:t>
              </a:r>
              <a:r>
                <a:rPr lang="en-US" sz="4099" dirty="0">
                  <a:solidFill>
                    <a:srgbClr val="F1F1F1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</a:p>
            <a:p>
              <a:pPr algn="ctr">
                <a:lnSpc>
                  <a:spcPts val="5739"/>
                </a:lnSpc>
              </a:pPr>
              <a:endParaRPr lang="en-US" sz="4099" dirty="0">
                <a:solidFill>
                  <a:srgbClr val="F1F1F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941668" y="438858"/>
            <a:ext cx="14669932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20"/>
              </a:lnSpc>
            </a:pPr>
            <a:r>
              <a:rPr lang="en-US" sz="5784" dirty="0">
                <a:solidFill>
                  <a:srgbClr val="0B13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2.Abuelos </a:t>
            </a:r>
            <a:r>
              <a:rPr lang="en-US" sz="5784" dirty="0" err="1">
                <a:solidFill>
                  <a:srgbClr val="0B13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</a:t>
            </a:r>
            <a:r>
              <a:rPr lang="en-US" sz="5784" dirty="0">
                <a:solidFill>
                  <a:srgbClr val="0B13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5784" dirty="0" err="1" smtClean="0">
                <a:solidFill>
                  <a:srgbClr val="0B13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impactan</a:t>
            </a:r>
            <a:r>
              <a:rPr lang="en-US" sz="5784" dirty="0" smtClean="0">
                <a:solidFill>
                  <a:srgbClr val="0B13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5784" dirty="0" err="1">
                <a:solidFill>
                  <a:srgbClr val="0B13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dejan</a:t>
            </a:r>
            <a:r>
              <a:rPr lang="en-US" sz="5784" dirty="0">
                <a:solidFill>
                  <a:srgbClr val="0B13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5784" dirty="0" err="1">
                <a:solidFill>
                  <a:srgbClr val="0B13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huella</a:t>
            </a:r>
            <a:endParaRPr lang="en-US" sz="5784" dirty="0">
              <a:solidFill>
                <a:srgbClr val="0B132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1521" y="0"/>
            <a:ext cx="11153345" cy="10287000"/>
            <a:chOff x="0" y="0"/>
            <a:chExt cx="521080" cy="480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1080" cy="480605"/>
            </a:xfrm>
            <a:custGeom>
              <a:avLst/>
              <a:gdLst/>
              <a:ahLst/>
              <a:cxnLst/>
              <a:rect l="l" t="t" r="r" b="b"/>
              <a:pathLst>
                <a:path w="521080" h="480605">
                  <a:moveTo>
                    <a:pt x="203200" y="0"/>
                  </a:moveTo>
                  <a:lnTo>
                    <a:pt x="521080" y="0"/>
                  </a:lnTo>
                  <a:lnTo>
                    <a:pt x="317880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DBFB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317880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74790" y="1887491"/>
            <a:ext cx="9199748" cy="4174884"/>
            <a:chOff x="0" y="0"/>
            <a:chExt cx="2422979" cy="10995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22979" cy="1099558"/>
            </a:xfrm>
            <a:custGeom>
              <a:avLst/>
              <a:gdLst/>
              <a:ahLst/>
              <a:cxnLst/>
              <a:rect l="l" t="t" r="r" b="b"/>
              <a:pathLst>
                <a:path w="2422979" h="1099558">
                  <a:moveTo>
                    <a:pt x="42918" y="0"/>
                  </a:moveTo>
                  <a:lnTo>
                    <a:pt x="2380061" y="0"/>
                  </a:lnTo>
                  <a:cubicBezTo>
                    <a:pt x="2403764" y="0"/>
                    <a:pt x="2422979" y="19215"/>
                    <a:pt x="2422979" y="42918"/>
                  </a:cubicBezTo>
                  <a:lnTo>
                    <a:pt x="2422979" y="1056640"/>
                  </a:lnTo>
                  <a:cubicBezTo>
                    <a:pt x="2422979" y="1080343"/>
                    <a:pt x="2403764" y="1099558"/>
                    <a:pt x="2380061" y="1099558"/>
                  </a:cubicBezTo>
                  <a:lnTo>
                    <a:pt x="42918" y="1099558"/>
                  </a:lnTo>
                  <a:cubicBezTo>
                    <a:pt x="19215" y="1099558"/>
                    <a:pt x="0" y="1080343"/>
                    <a:pt x="0" y="1056640"/>
                  </a:cubicBezTo>
                  <a:lnTo>
                    <a:pt x="0" y="42918"/>
                  </a:lnTo>
                  <a:cubicBezTo>
                    <a:pt x="0" y="19215"/>
                    <a:pt x="19215" y="0"/>
                    <a:pt x="4291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2422979" cy="1185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279"/>
                </a:lnSpc>
              </a:pP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B. </a:t>
              </a:r>
              <a:r>
                <a:rPr lang="en-US" sz="3771" b="1" dirty="0" err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Abuelos</a:t>
              </a: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de gran </a:t>
              </a:r>
              <a:r>
                <a:rPr lang="en-US" sz="3771" b="1" dirty="0" err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confianza</a:t>
              </a: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y </a:t>
              </a:r>
              <a:r>
                <a:rPr lang="en-US" sz="3771" b="1" dirty="0" err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apoyo</a:t>
              </a: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(</a:t>
              </a:r>
              <a:r>
                <a:rPr lang="en-US" sz="3771" b="1" dirty="0" err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Éxodo</a:t>
              </a: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18: 5-6)</a:t>
              </a:r>
            </a:p>
            <a:p>
              <a:pPr algn="ctr">
                <a:lnSpc>
                  <a:spcPts val="5279"/>
                </a:lnSpc>
              </a:pPr>
              <a:r>
                <a:rPr lang="en-US" sz="3771" b="1" dirty="0" err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apoyo</a:t>
              </a: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771" b="1" dirty="0" err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directo</a:t>
              </a: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, </a:t>
              </a:r>
              <a:r>
                <a:rPr lang="en-US" sz="3771" b="1" dirty="0" err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cuando</a:t>
              </a: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771" b="1" dirty="0" err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trabajan</a:t>
              </a: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los padres, </a:t>
              </a:r>
              <a:r>
                <a:rPr lang="en-US" sz="3771" b="1" dirty="0" err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cuidan</a:t>
              </a: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,</a:t>
              </a:r>
              <a:r>
                <a:rPr lang="en-US" sz="3771" b="1" dirty="0" err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educan</a:t>
              </a: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, y se </a:t>
              </a:r>
              <a:r>
                <a:rPr lang="en-US" sz="3771" b="1" dirty="0" err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convierten</a:t>
              </a: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en </a:t>
              </a:r>
              <a:r>
                <a:rPr lang="en-US" sz="3771" b="1" dirty="0" err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confidentes</a:t>
              </a: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y </a:t>
              </a:r>
              <a:r>
                <a:rPr lang="en-US" sz="3771" b="1" dirty="0" err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aconseja</a:t>
              </a: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.</a:t>
              </a:r>
            </a:p>
            <a:p>
              <a:pPr algn="ctr">
                <a:lnSpc>
                  <a:spcPts val="5279"/>
                </a:lnSpc>
              </a:pPr>
              <a:r>
                <a:rPr lang="en-US" sz="3771" b="1" dirty="0" err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A</a:t>
              </a:r>
              <a:r>
                <a:rPr lang="en-US" sz="3771" b="1" dirty="0" err="1" smtClean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poyan</a:t>
              </a:r>
              <a:r>
                <a:rPr lang="en-US" sz="3771" b="1" dirty="0" smtClean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con </a:t>
              </a:r>
              <a:r>
                <a:rPr lang="en-US" sz="3771" b="1" dirty="0" err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sus</a:t>
              </a: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771" b="1" dirty="0" err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recursos</a:t>
              </a: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771" b="1" dirty="0" err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económicos</a:t>
              </a:r>
              <a:r>
                <a:rPr lang="en-US" sz="3771" b="1" dirty="0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93868" y="2275401"/>
            <a:ext cx="7888682" cy="7172707"/>
            <a:chOff x="0" y="0"/>
            <a:chExt cx="6983853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85123" cy="6350000"/>
            </a:xfrm>
            <a:custGeom>
              <a:avLst/>
              <a:gdLst/>
              <a:ahLst/>
              <a:cxnLst/>
              <a:rect l="l" t="t" r="r" b="b"/>
              <a:pathLst>
                <a:path w="6985123" h="6350000">
                  <a:moveTo>
                    <a:pt x="6582980" y="0"/>
                  </a:moveTo>
                  <a:lnTo>
                    <a:pt x="400873" y="0"/>
                  </a:lnTo>
                  <a:cubicBezTo>
                    <a:pt x="178787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78787" y="6350000"/>
                    <a:pt x="400873" y="6350000"/>
                  </a:cubicBezTo>
                  <a:lnTo>
                    <a:pt x="6584377" y="6350000"/>
                  </a:lnTo>
                  <a:cubicBezTo>
                    <a:pt x="6805067" y="6350000"/>
                    <a:pt x="6985123" y="6187440"/>
                    <a:pt x="6985123" y="5985510"/>
                  </a:cubicBezTo>
                  <a:lnTo>
                    <a:pt x="6985123" y="364490"/>
                  </a:lnTo>
                  <a:cubicBezTo>
                    <a:pt x="6983854" y="162560"/>
                    <a:pt x="6805067" y="0"/>
                    <a:pt x="6582980" y="0"/>
                  </a:cubicBezTo>
                  <a:close/>
                </a:path>
              </a:pathLst>
            </a:custGeom>
            <a:blipFill>
              <a:blip r:embed="rId2"/>
              <a:stretch>
                <a:fillRect l="-30806" r="-3080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41975" y="6872392"/>
            <a:ext cx="9914460" cy="365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4220" dirty="0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C. La </a:t>
            </a:r>
            <a:r>
              <a:rPr lang="en-US" sz="4220" dirty="0" err="1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comunicación</a:t>
            </a:r>
            <a:r>
              <a:rPr lang="en-US" sz="4220" dirty="0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</a:t>
            </a:r>
            <a:r>
              <a:rPr lang="en-US" sz="4220" dirty="0" err="1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puente</a:t>
            </a:r>
            <a:r>
              <a:rPr lang="en-US" sz="4220" dirty="0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para </a:t>
            </a:r>
            <a:r>
              <a:rPr lang="en-US" sz="4220" dirty="0" err="1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establecer</a:t>
            </a:r>
            <a:r>
              <a:rPr lang="en-US" sz="4220" dirty="0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</a:t>
            </a:r>
            <a:r>
              <a:rPr lang="en-US" sz="4220" dirty="0" err="1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relaciones</a:t>
            </a:r>
            <a:r>
              <a:rPr lang="en-US" sz="4220" dirty="0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</a:t>
            </a:r>
            <a:r>
              <a:rPr lang="en-US" sz="4220" dirty="0" err="1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cercanas</a:t>
            </a:r>
            <a:r>
              <a:rPr lang="en-US" sz="4220" dirty="0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y de </a:t>
            </a:r>
            <a:r>
              <a:rPr lang="en-US" sz="4220" dirty="0" err="1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confianza</a:t>
            </a:r>
            <a:r>
              <a:rPr lang="en-US" sz="4220" dirty="0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.</a:t>
            </a:r>
          </a:p>
          <a:p>
            <a:pPr>
              <a:lnSpc>
                <a:spcPts val="5740"/>
              </a:lnSpc>
            </a:pPr>
            <a:r>
              <a:rPr lang="en-US" sz="4220" dirty="0" err="1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Conocerse</a:t>
            </a:r>
            <a:r>
              <a:rPr lang="en-US" sz="4220" dirty="0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</a:t>
            </a:r>
            <a:r>
              <a:rPr lang="en-US" sz="4220" dirty="0" err="1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mutuamente</a:t>
            </a:r>
            <a:r>
              <a:rPr lang="en-US" sz="4220" dirty="0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y </a:t>
            </a:r>
            <a:r>
              <a:rPr lang="en-US" sz="4220" dirty="0" err="1" smtClean="0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respetarse</a:t>
            </a:r>
            <a:r>
              <a:rPr lang="en-US" sz="4220" dirty="0" smtClean="0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. </a:t>
            </a:r>
          </a:p>
          <a:p>
            <a:pPr>
              <a:lnSpc>
                <a:spcPts val="5740"/>
              </a:lnSpc>
            </a:pPr>
            <a:r>
              <a:rPr lang="en-US" sz="4220" dirty="0" smtClean="0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(</a:t>
            </a:r>
            <a:r>
              <a:rPr lang="en-US" sz="4220" dirty="0" err="1" smtClean="0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Génesis</a:t>
            </a:r>
            <a:r>
              <a:rPr lang="en-US" sz="4220" dirty="0" smtClean="0">
                <a:solidFill>
                  <a:srgbClr val="FF313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50:23-26)</a:t>
            </a:r>
            <a:endParaRPr lang="en-US" sz="4220" dirty="0">
              <a:solidFill>
                <a:srgbClr val="FF3131"/>
              </a:solidFill>
              <a:latin typeface="29LT Riwaya Informal"/>
              <a:ea typeface="29LT Riwaya Informal"/>
              <a:cs typeface="29LT Riwaya Informal"/>
              <a:sym typeface="29LT Riwaya Informal"/>
            </a:endParaRPr>
          </a:p>
          <a:p>
            <a:pPr algn="just">
              <a:lnSpc>
                <a:spcPts val="5740"/>
              </a:lnSpc>
            </a:pPr>
            <a:endParaRPr lang="en-US" sz="4220" dirty="0">
              <a:solidFill>
                <a:srgbClr val="FF3131"/>
              </a:solidFill>
              <a:latin typeface="29LT Riwaya Informal"/>
              <a:ea typeface="29LT Riwaya Informal"/>
              <a:cs typeface="29LT Riwaya Informal"/>
              <a:sym typeface="29LT Riwaya Informal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-3613403" y="0"/>
            <a:ext cx="7226805" cy="831001"/>
            <a:chOff x="0" y="0"/>
            <a:chExt cx="3380667" cy="38873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80667" cy="388739"/>
            </a:xfrm>
            <a:custGeom>
              <a:avLst/>
              <a:gdLst/>
              <a:ahLst/>
              <a:cxnLst/>
              <a:rect l="l" t="t" r="r" b="b"/>
              <a:pathLst>
                <a:path w="3380667" h="388739">
                  <a:moveTo>
                    <a:pt x="203200" y="0"/>
                  </a:moveTo>
                  <a:lnTo>
                    <a:pt x="3380667" y="0"/>
                  </a:lnTo>
                  <a:lnTo>
                    <a:pt x="3177467" y="388739"/>
                  </a:lnTo>
                  <a:lnTo>
                    <a:pt x="0" y="38873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3177467" cy="4554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377133"/>
            <a:ext cx="522920" cy="548867"/>
          </a:xfrm>
          <a:custGeom>
            <a:avLst/>
            <a:gdLst/>
            <a:ahLst/>
            <a:cxnLst/>
            <a:rect l="l" t="t" r="r" b="b"/>
            <a:pathLst>
              <a:path w="522920" h="548867">
                <a:moveTo>
                  <a:pt x="0" y="0"/>
                </a:moveTo>
                <a:lnTo>
                  <a:pt x="522920" y="0"/>
                </a:lnTo>
                <a:lnTo>
                  <a:pt x="522920" y="548867"/>
                </a:lnTo>
                <a:lnTo>
                  <a:pt x="0" y="548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458643" y="9448108"/>
            <a:ext cx="12496980" cy="1068575"/>
            <a:chOff x="0" y="0"/>
            <a:chExt cx="7159577" cy="61219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159578" cy="612191"/>
            </a:xfrm>
            <a:custGeom>
              <a:avLst/>
              <a:gdLst/>
              <a:ahLst/>
              <a:cxnLst/>
              <a:rect l="l" t="t" r="r" b="b"/>
              <a:pathLst>
                <a:path w="7159578" h="612191">
                  <a:moveTo>
                    <a:pt x="203200" y="0"/>
                  </a:moveTo>
                  <a:lnTo>
                    <a:pt x="7159578" y="0"/>
                  </a:lnTo>
                  <a:lnTo>
                    <a:pt x="6956378" y="612191"/>
                  </a:lnTo>
                  <a:lnTo>
                    <a:pt x="0" y="61219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66675"/>
              <a:ext cx="6956377" cy="678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117633" y="9472491"/>
            <a:ext cx="1057117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39"/>
              </a:lnSpc>
            </a:pPr>
            <a:r>
              <a:rPr lang="en-US" sz="3200" dirty="0" err="1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Cuando</a:t>
            </a:r>
            <a:r>
              <a:rPr lang="en-US" sz="3200" dirty="0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partan</a:t>
            </a:r>
            <a:r>
              <a:rPr lang="en-US" sz="3200" dirty="0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, </a:t>
            </a:r>
            <a:r>
              <a:rPr lang="en-US" sz="3200" dirty="0" err="1" smtClean="0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estarán</a:t>
            </a:r>
            <a:r>
              <a:rPr lang="en-US" sz="3200" dirty="0" smtClean="0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cofiando</a:t>
            </a:r>
            <a:r>
              <a:rPr lang="en-US" sz="3200" dirty="0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que</a:t>
            </a:r>
            <a:r>
              <a:rPr lang="en-US" sz="3200" dirty="0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 el </a:t>
            </a:r>
            <a:r>
              <a:rPr lang="en-US" sz="3200" dirty="0" err="1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Señor</a:t>
            </a:r>
            <a:r>
              <a:rPr lang="en-US" sz="3200" dirty="0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cuidara</a:t>
            </a:r>
            <a:r>
              <a:rPr lang="en-US" sz="3200" dirty="0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 de </a:t>
            </a:r>
            <a:r>
              <a:rPr lang="en-US" sz="3200" dirty="0" err="1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su</a:t>
            </a:r>
            <a:r>
              <a:rPr lang="en-US" sz="3200" dirty="0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descendencia</a:t>
            </a:r>
            <a:r>
              <a:rPr lang="en-US" sz="3200" dirty="0" smtClean="0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.</a:t>
            </a:r>
            <a:endParaRPr lang="en-US" sz="3200" dirty="0">
              <a:solidFill>
                <a:srgbClr val="FFFFFF"/>
              </a:solidFill>
              <a:latin typeface="Helios Extended"/>
              <a:ea typeface="Helios Extended"/>
              <a:cs typeface="Helios Extended"/>
              <a:sym typeface="Helios Extende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82627" y="-304604"/>
            <a:ext cx="11153345" cy="10287000"/>
            <a:chOff x="0" y="0"/>
            <a:chExt cx="521080" cy="480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1080" cy="480605"/>
            </a:xfrm>
            <a:custGeom>
              <a:avLst/>
              <a:gdLst/>
              <a:ahLst/>
              <a:cxnLst/>
              <a:rect l="l" t="t" r="r" b="b"/>
              <a:pathLst>
                <a:path w="521080" h="480605">
                  <a:moveTo>
                    <a:pt x="203200" y="0"/>
                  </a:moveTo>
                  <a:lnTo>
                    <a:pt x="521080" y="0"/>
                  </a:lnTo>
                  <a:lnTo>
                    <a:pt x="317880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DBFB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317880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458096"/>
            <a:ext cx="13803444" cy="1365155"/>
            <a:chOff x="0" y="0"/>
            <a:chExt cx="3635475" cy="3595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35475" cy="359547"/>
            </a:xfrm>
            <a:custGeom>
              <a:avLst/>
              <a:gdLst/>
              <a:ahLst/>
              <a:cxnLst/>
              <a:rect l="l" t="t" r="r" b="b"/>
              <a:pathLst>
                <a:path w="3635475" h="359547">
                  <a:moveTo>
                    <a:pt x="28604" y="0"/>
                  </a:moveTo>
                  <a:lnTo>
                    <a:pt x="3606871" y="0"/>
                  </a:lnTo>
                  <a:cubicBezTo>
                    <a:pt x="3614457" y="0"/>
                    <a:pt x="3621733" y="3014"/>
                    <a:pt x="3627097" y="8378"/>
                  </a:cubicBezTo>
                  <a:cubicBezTo>
                    <a:pt x="3632461" y="13742"/>
                    <a:pt x="3635475" y="21018"/>
                    <a:pt x="3635475" y="28604"/>
                  </a:cubicBezTo>
                  <a:lnTo>
                    <a:pt x="3635475" y="330943"/>
                  </a:lnTo>
                  <a:cubicBezTo>
                    <a:pt x="3635475" y="346740"/>
                    <a:pt x="3622668" y="359547"/>
                    <a:pt x="3606871" y="359547"/>
                  </a:cubicBezTo>
                  <a:lnTo>
                    <a:pt x="28604" y="359547"/>
                  </a:lnTo>
                  <a:cubicBezTo>
                    <a:pt x="12807" y="359547"/>
                    <a:pt x="0" y="346740"/>
                    <a:pt x="0" y="330943"/>
                  </a:cubicBezTo>
                  <a:lnTo>
                    <a:pt x="0" y="28604"/>
                  </a:lnTo>
                  <a:cubicBezTo>
                    <a:pt x="0" y="12807"/>
                    <a:pt x="12807" y="0"/>
                    <a:pt x="2860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3635475" cy="435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699"/>
                </a:lnSpc>
              </a:pPr>
              <a:r>
                <a:rPr lang="en-US" sz="4071" b="1">
                  <a:solidFill>
                    <a:srgbClr val="5E17E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....PARA  REDARGUIR   (Discernir el error)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3613403" y="0"/>
            <a:ext cx="7226805" cy="831001"/>
            <a:chOff x="0" y="0"/>
            <a:chExt cx="3380667" cy="38873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80667" cy="388739"/>
            </a:xfrm>
            <a:custGeom>
              <a:avLst/>
              <a:gdLst/>
              <a:ahLst/>
              <a:cxnLst/>
              <a:rect l="l" t="t" r="r" b="b"/>
              <a:pathLst>
                <a:path w="3380667" h="388739">
                  <a:moveTo>
                    <a:pt x="203200" y="0"/>
                  </a:moveTo>
                  <a:lnTo>
                    <a:pt x="3380667" y="0"/>
                  </a:lnTo>
                  <a:lnTo>
                    <a:pt x="3177467" y="388739"/>
                  </a:lnTo>
                  <a:lnTo>
                    <a:pt x="0" y="38873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3177467" cy="4554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377133"/>
            <a:ext cx="522920" cy="548867"/>
          </a:xfrm>
          <a:custGeom>
            <a:avLst/>
            <a:gdLst/>
            <a:ahLst/>
            <a:cxnLst/>
            <a:rect l="l" t="t" r="r" b="b"/>
            <a:pathLst>
              <a:path w="522920" h="548867">
                <a:moveTo>
                  <a:pt x="0" y="0"/>
                </a:moveTo>
                <a:lnTo>
                  <a:pt x="522920" y="0"/>
                </a:lnTo>
                <a:lnTo>
                  <a:pt x="522920" y="548867"/>
                </a:lnTo>
                <a:lnTo>
                  <a:pt x="0" y="548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458643" y="7318953"/>
            <a:ext cx="11829357" cy="2239262"/>
            <a:chOff x="0" y="0"/>
            <a:chExt cx="6777093" cy="12828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777093" cy="1282884"/>
            </a:xfrm>
            <a:custGeom>
              <a:avLst/>
              <a:gdLst/>
              <a:ahLst/>
              <a:cxnLst/>
              <a:rect l="l" t="t" r="r" b="b"/>
              <a:pathLst>
                <a:path w="6777093" h="1282884">
                  <a:moveTo>
                    <a:pt x="203200" y="0"/>
                  </a:moveTo>
                  <a:lnTo>
                    <a:pt x="6777093" y="0"/>
                  </a:lnTo>
                  <a:lnTo>
                    <a:pt x="6573893" y="1282884"/>
                  </a:lnTo>
                  <a:lnTo>
                    <a:pt x="0" y="1282884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4874B0">
                    <a:alpha val="100000"/>
                  </a:srgbClr>
                </a:gs>
                <a:gs pos="100000">
                  <a:srgbClr val="053371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66675"/>
              <a:ext cx="6573893" cy="1349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44410" y="2698595"/>
            <a:ext cx="2182871" cy="2386708"/>
            <a:chOff x="0" y="0"/>
            <a:chExt cx="743383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43383" cy="812800"/>
            </a:xfrm>
            <a:custGeom>
              <a:avLst/>
              <a:gdLst/>
              <a:ahLst/>
              <a:cxnLst/>
              <a:rect l="l" t="t" r="r" b="b"/>
              <a:pathLst>
                <a:path w="743383" h="812800">
                  <a:moveTo>
                    <a:pt x="743383" y="406400"/>
                  </a:moveTo>
                  <a:lnTo>
                    <a:pt x="336983" y="0"/>
                  </a:lnTo>
                  <a:lnTo>
                    <a:pt x="336983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336983" y="609600"/>
                  </a:lnTo>
                  <a:lnTo>
                    <a:pt x="336983" y="812800"/>
                  </a:lnTo>
                  <a:lnTo>
                    <a:pt x="743383" y="406400"/>
                  </a:lnTo>
                  <a:close/>
                </a:path>
              </a:pathLst>
            </a:custGeom>
            <a:solidFill>
              <a:srgbClr val="8F333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98425"/>
              <a:ext cx="641783" cy="511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ERROR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53238" y="4166500"/>
            <a:ext cx="6399677" cy="4048465"/>
            <a:chOff x="0" y="0"/>
            <a:chExt cx="1102206" cy="69726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17396" cy="701499"/>
            </a:xfrm>
            <a:custGeom>
              <a:avLst/>
              <a:gdLst/>
              <a:ahLst/>
              <a:cxnLst/>
              <a:rect l="l" t="t" r="r" b="b"/>
              <a:pathLst>
                <a:path w="1117396" h="701499">
                  <a:moveTo>
                    <a:pt x="625809" y="0"/>
                  </a:moveTo>
                  <a:cubicBezTo>
                    <a:pt x="637898" y="0"/>
                    <a:pt x="650061" y="0"/>
                    <a:pt x="662126" y="0"/>
                  </a:cubicBezTo>
                  <a:cubicBezTo>
                    <a:pt x="758323" y="11646"/>
                    <a:pt x="818442" y="50411"/>
                    <a:pt x="845825" y="113844"/>
                  </a:cubicBezTo>
                  <a:cubicBezTo>
                    <a:pt x="1006201" y="105384"/>
                    <a:pt x="1117396" y="225326"/>
                    <a:pt x="1051742" y="343044"/>
                  </a:cubicBezTo>
                  <a:cubicBezTo>
                    <a:pt x="1075373" y="367780"/>
                    <a:pt x="1095087" y="395450"/>
                    <a:pt x="1102206" y="432587"/>
                  </a:cubicBezTo>
                  <a:cubicBezTo>
                    <a:pt x="1102206" y="443225"/>
                    <a:pt x="1102206" y="453839"/>
                    <a:pt x="1102206" y="464475"/>
                  </a:cubicBezTo>
                  <a:cubicBezTo>
                    <a:pt x="1080989" y="558994"/>
                    <a:pt x="989690" y="622863"/>
                    <a:pt x="839802" y="605669"/>
                  </a:cubicBezTo>
                  <a:cubicBezTo>
                    <a:pt x="801237" y="654200"/>
                    <a:pt x="732614" y="701499"/>
                    <a:pt x="625831" y="696748"/>
                  </a:cubicBezTo>
                  <a:cubicBezTo>
                    <a:pt x="570636" y="693562"/>
                    <a:pt x="532238" y="675108"/>
                    <a:pt x="498619" y="652688"/>
                  </a:cubicBezTo>
                  <a:cubicBezTo>
                    <a:pt x="463209" y="671324"/>
                    <a:pt x="424859" y="685950"/>
                    <a:pt x="369449" y="686111"/>
                  </a:cubicBezTo>
                  <a:cubicBezTo>
                    <a:pt x="241257" y="686387"/>
                    <a:pt x="155502" y="614587"/>
                    <a:pt x="153423" y="516102"/>
                  </a:cubicBezTo>
                  <a:cubicBezTo>
                    <a:pt x="71013" y="493063"/>
                    <a:pt x="15197" y="450057"/>
                    <a:pt x="0" y="376468"/>
                  </a:cubicBezTo>
                  <a:cubicBezTo>
                    <a:pt x="0" y="365831"/>
                    <a:pt x="0" y="355171"/>
                    <a:pt x="0" y="344580"/>
                  </a:cubicBezTo>
                  <a:cubicBezTo>
                    <a:pt x="16774" y="271658"/>
                    <a:pt x="69555" y="225853"/>
                    <a:pt x="157438" y="206436"/>
                  </a:cubicBezTo>
                  <a:cubicBezTo>
                    <a:pt x="152157" y="83423"/>
                    <a:pt x="327946" y="6556"/>
                    <a:pt x="472361" y="60750"/>
                  </a:cubicBezTo>
                  <a:cubicBezTo>
                    <a:pt x="506745" y="33951"/>
                    <a:pt x="555391" y="4722"/>
                    <a:pt x="625809" y="0"/>
                  </a:cubicBezTo>
                  <a:close/>
                </a:path>
              </a:pathLst>
            </a:custGeom>
            <a:solidFill>
              <a:srgbClr val="EDF6F7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51666" y="11435"/>
              <a:ext cx="998874" cy="586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 dirty="0">
                  <a:solidFill>
                    <a:srgbClr val="EB0808"/>
                  </a:solidFill>
                  <a:latin typeface="Poppins"/>
                  <a:ea typeface="Poppins"/>
                  <a:cs typeface="Poppins"/>
                  <a:sym typeface="Poppins"/>
                </a:rPr>
                <a:t>¿ </a:t>
              </a:r>
              <a:r>
                <a:rPr lang="en-US" sz="3599" dirty="0" err="1">
                  <a:solidFill>
                    <a:srgbClr val="EB0808"/>
                  </a:solidFill>
                  <a:latin typeface="Poppins"/>
                  <a:ea typeface="Poppins"/>
                  <a:cs typeface="Poppins"/>
                  <a:sym typeface="Poppins"/>
                </a:rPr>
                <a:t>Por</a:t>
              </a:r>
              <a:r>
                <a:rPr lang="en-US" sz="3599" dirty="0">
                  <a:solidFill>
                    <a:srgbClr val="EB0808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3599" dirty="0" err="1">
                  <a:solidFill>
                    <a:srgbClr val="EB0808"/>
                  </a:solidFill>
                  <a:latin typeface="Poppins"/>
                  <a:ea typeface="Poppins"/>
                  <a:cs typeface="Poppins"/>
                  <a:sym typeface="Poppins"/>
                </a:rPr>
                <a:t>qué</a:t>
              </a:r>
              <a:r>
                <a:rPr lang="en-US" sz="3599" dirty="0">
                  <a:solidFill>
                    <a:srgbClr val="EB0808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3599" dirty="0" err="1">
                  <a:solidFill>
                    <a:srgbClr val="EB0808"/>
                  </a:solidFill>
                  <a:latin typeface="Poppins"/>
                  <a:ea typeface="Poppins"/>
                  <a:cs typeface="Poppins"/>
                  <a:sym typeface="Poppins"/>
                </a:rPr>
                <a:t>hemos</a:t>
              </a:r>
              <a:r>
                <a:rPr lang="en-US" sz="3599" dirty="0">
                  <a:solidFill>
                    <a:srgbClr val="EB0808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3599" dirty="0" err="1">
                  <a:solidFill>
                    <a:srgbClr val="EB0808"/>
                  </a:solidFill>
                  <a:latin typeface="Poppins"/>
                  <a:ea typeface="Poppins"/>
                  <a:cs typeface="Poppins"/>
                  <a:sym typeface="Poppins"/>
                </a:rPr>
                <a:t>dejado</a:t>
              </a:r>
              <a:r>
                <a:rPr lang="en-US" sz="3599" dirty="0">
                  <a:solidFill>
                    <a:srgbClr val="EB0808"/>
                  </a:solidFill>
                  <a:latin typeface="Poppins"/>
                  <a:ea typeface="Poppins"/>
                  <a:cs typeface="Poppins"/>
                  <a:sym typeface="Poppins"/>
                </a:rPr>
                <a:t> de </a:t>
              </a:r>
              <a:r>
                <a:rPr lang="en-US" sz="3599" dirty="0" err="1">
                  <a:solidFill>
                    <a:srgbClr val="EB0808"/>
                  </a:solidFill>
                  <a:latin typeface="Poppins"/>
                  <a:ea typeface="Poppins"/>
                  <a:cs typeface="Poppins"/>
                  <a:sym typeface="Poppins"/>
                </a:rPr>
                <a:t>respetar</a:t>
              </a:r>
              <a:r>
                <a:rPr lang="en-US" sz="3599" dirty="0">
                  <a:solidFill>
                    <a:srgbClr val="EB0808"/>
                  </a:solidFill>
                  <a:latin typeface="Poppins"/>
                  <a:ea typeface="Poppins"/>
                  <a:cs typeface="Poppins"/>
                  <a:sym typeface="Poppins"/>
                </a:rPr>
                <a:t> a los </a:t>
              </a:r>
              <a:r>
                <a:rPr lang="en-US" sz="3599" dirty="0" err="1">
                  <a:solidFill>
                    <a:srgbClr val="EB0808"/>
                  </a:solidFill>
                  <a:latin typeface="Poppins"/>
                  <a:ea typeface="Poppins"/>
                  <a:cs typeface="Poppins"/>
                  <a:sym typeface="Poppins"/>
                </a:rPr>
                <a:t>abuelos</a:t>
              </a:r>
              <a:r>
                <a:rPr lang="en-US" sz="3599" dirty="0">
                  <a:solidFill>
                    <a:srgbClr val="EB0808"/>
                  </a:solidFill>
                  <a:latin typeface="Poppins"/>
                  <a:ea typeface="Poppins"/>
                  <a:cs typeface="Poppins"/>
                  <a:sym typeface="Poppins"/>
                </a:rPr>
                <a:t>?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dirty="0" smtClean="0">
                  <a:solidFill>
                    <a:srgbClr val="EB0808"/>
                  </a:solidFill>
                  <a:latin typeface="Poppins"/>
                  <a:ea typeface="Poppins"/>
                  <a:cs typeface="Poppins"/>
                  <a:sym typeface="Poppins"/>
                </a:rPr>
                <a:t>(</a:t>
              </a:r>
              <a:r>
                <a:rPr lang="en-US" sz="3199" dirty="0" err="1" smtClean="0">
                  <a:solidFill>
                    <a:srgbClr val="EB0808"/>
                  </a:solidFill>
                  <a:latin typeface="Poppins"/>
                  <a:ea typeface="Poppins"/>
                  <a:cs typeface="Poppins"/>
                  <a:sym typeface="Poppins"/>
                </a:rPr>
                <a:t>Levítico</a:t>
              </a:r>
              <a:r>
                <a:rPr lang="en-US" sz="3199" dirty="0" smtClean="0">
                  <a:solidFill>
                    <a:srgbClr val="EB0808"/>
                  </a:solidFill>
                  <a:latin typeface="Poppins"/>
                  <a:ea typeface="Poppins"/>
                  <a:cs typeface="Poppins"/>
                  <a:sym typeface="Poppins"/>
                </a:rPr>
                <a:t> 19:32)</a:t>
              </a:r>
              <a:endParaRPr lang="en-US" sz="3199" dirty="0">
                <a:solidFill>
                  <a:srgbClr val="EB0808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3192714" y="3442375"/>
            <a:ext cx="1494105" cy="1364616"/>
          </a:xfrm>
          <a:custGeom>
            <a:avLst/>
            <a:gdLst/>
            <a:ahLst/>
            <a:cxnLst/>
            <a:rect l="l" t="t" r="r" b="b"/>
            <a:pathLst>
              <a:path w="1494105" h="1364616">
                <a:moveTo>
                  <a:pt x="0" y="0"/>
                </a:moveTo>
                <a:lnTo>
                  <a:pt x="1494105" y="0"/>
                </a:lnTo>
                <a:lnTo>
                  <a:pt x="1494105" y="1364616"/>
                </a:lnTo>
                <a:lnTo>
                  <a:pt x="0" y="1364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120373" y="303322"/>
            <a:ext cx="2386708" cy="2386708"/>
          </a:xfrm>
          <a:custGeom>
            <a:avLst/>
            <a:gdLst/>
            <a:ahLst/>
            <a:cxnLst/>
            <a:rect l="l" t="t" r="r" b="b"/>
            <a:pathLst>
              <a:path w="2386708" h="2386708">
                <a:moveTo>
                  <a:pt x="0" y="0"/>
                </a:moveTo>
                <a:lnTo>
                  <a:pt x="2386708" y="0"/>
                </a:lnTo>
                <a:lnTo>
                  <a:pt x="2386708" y="2386708"/>
                </a:lnTo>
                <a:lnTo>
                  <a:pt x="0" y="23867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160980" y="1998057"/>
            <a:ext cx="3598846" cy="1893893"/>
          </a:xfrm>
          <a:custGeom>
            <a:avLst/>
            <a:gdLst/>
            <a:ahLst/>
            <a:cxnLst/>
            <a:rect l="l" t="t" r="r" b="b"/>
            <a:pathLst>
              <a:path w="3598846" h="1893893">
                <a:moveTo>
                  <a:pt x="0" y="0"/>
                </a:moveTo>
                <a:lnTo>
                  <a:pt x="3598846" y="0"/>
                </a:lnTo>
                <a:lnTo>
                  <a:pt x="3598846" y="1893892"/>
                </a:lnTo>
                <a:lnTo>
                  <a:pt x="0" y="18938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7098506" y="4465829"/>
            <a:ext cx="10713211" cy="5039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40"/>
              </a:lnSpc>
            </a:pPr>
            <a:r>
              <a:rPr lang="en-US" sz="4220" dirty="0" err="1">
                <a:solidFill>
                  <a:srgbClr val="5E17EB"/>
                </a:solidFill>
                <a:latin typeface="Arial Rounded MT Bold" panose="020F0704030504030204" pitchFamily="34" charset="0"/>
                <a:ea typeface="29LT Riwaya Informal"/>
                <a:cs typeface="29LT Riwaya Informal"/>
                <a:sym typeface="29LT Riwaya Informal"/>
              </a:rPr>
              <a:t>Respuesta</a:t>
            </a:r>
            <a:r>
              <a:rPr lang="en-US" sz="4220" dirty="0">
                <a:solidFill>
                  <a:srgbClr val="5E17EB"/>
                </a:solidFill>
                <a:latin typeface="Arial Rounded MT Bold" panose="020F0704030504030204" pitchFamily="34" charset="0"/>
                <a:ea typeface="29LT Riwaya Informal"/>
                <a:cs typeface="29LT Riwaya Informal"/>
                <a:sym typeface="29LT Riwaya Informal"/>
              </a:rPr>
              <a:t> </a:t>
            </a:r>
            <a:r>
              <a:rPr lang="en-US" sz="4220" dirty="0" err="1">
                <a:solidFill>
                  <a:srgbClr val="5E17EB"/>
                </a:solidFill>
                <a:latin typeface="Arial Rounded MT Bold" panose="020F0704030504030204" pitchFamily="34" charset="0"/>
                <a:ea typeface="29LT Riwaya Informal"/>
                <a:cs typeface="29LT Riwaya Informal"/>
                <a:sym typeface="29LT Riwaya Informal"/>
              </a:rPr>
              <a:t>Bíblica</a:t>
            </a:r>
            <a:endParaRPr lang="en-US" sz="4220" dirty="0">
              <a:solidFill>
                <a:srgbClr val="5E17EB"/>
              </a:solidFill>
              <a:latin typeface="Arial Rounded MT Bold" panose="020F0704030504030204" pitchFamily="34" charset="0"/>
              <a:ea typeface="29LT Riwaya Informal"/>
              <a:cs typeface="29LT Riwaya Informal"/>
              <a:sym typeface="29LT Riwaya Informal"/>
            </a:endParaRPr>
          </a:p>
          <a:p>
            <a:pPr algn="just">
              <a:lnSpc>
                <a:spcPts val="5468"/>
              </a:lnSpc>
            </a:pPr>
            <a:r>
              <a:rPr lang="en-US" sz="4020" dirty="0" err="1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Existen</a:t>
            </a:r>
            <a:r>
              <a:rPr lang="en-US" sz="4020" dirty="0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</a:t>
            </a:r>
            <a:r>
              <a:rPr lang="en-US" sz="4020" dirty="0" err="1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múltiples</a:t>
            </a:r>
            <a:r>
              <a:rPr lang="en-US" sz="4020" dirty="0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</a:t>
            </a:r>
            <a:r>
              <a:rPr lang="en-US" sz="4020" dirty="0" err="1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factores</a:t>
            </a:r>
            <a:r>
              <a:rPr lang="en-US" sz="4020" dirty="0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, en </a:t>
            </a:r>
            <a:r>
              <a:rPr lang="en-US" sz="4020" dirty="0" err="1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esencia</a:t>
            </a:r>
            <a:r>
              <a:rPr lang="en-US" sz="4020" dirty="0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la </a:t>
            </a:r>
            <a:r>
              <a:rPr lang="en-US" sz="4020" dirty="0" err="1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falta</a:t>
            </a:r>
            <a:r>
              <a:rPr lang="en-US" sz="4020" dirty="0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de </a:t>
            </a:r>
            <a:r>
              <a:rPr lang="en-US" sz="4020" dirty="0" err="1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enseñanza</a:t>
            </a:r>
            <a:r>
              <a:rPr lang="en-US" sz="4020" dirty="0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 para los </a:t>
            </a:r>
            <a:r>
              <a:rPr lang="en-US" sz="4020" dirty="0" err="1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abuelos</a:t>
            </a:r>
            <a:r>
              <a:rPr lang="en-US" sz="4020" dirty="0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, </a:t>
            </a:r>
            <a:r>
              <a:rPr lang="en-US" sz="4020" dirty="0" err="1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así</a:t>
            </a:r>
            <a:r>
              <a:rPr lang="en-US" sz="4020" dirty="0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</a:t>
            </a:r>
            <a:r>
              <a:rPr lang="en-US" sz="4020" dirty="0" err="1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como</a:t>
            </a:r>
            <a:r>
              <a:rPr lang="en-US" sz="4020" dirty="0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</a:t>
            </a:r>
            <a:r>
              <a:rPr lang="en-US" sz="4020" dirty="0" err="1" smtClean="0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cuidados</a:t>
            </a:r>
            <a:r>
              <a:rPr lang="en-US" sz="4020" dirty="0" smtClean="0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, </a:t>
            </a:r>
            <a:r>
              <a:rPr lang="en-US" sz="4020" dirty="0" err="1" smtClean="0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respeto</a:t>
            </a:r>
            <a:r>
              <a:rPr lang="en-US" sz="4020" dirty="0" smtClean="0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</a:t>
            </a:r>
            <a:r>
              <a:rPr lang="en-US" sz="4020" dirty="0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y </a:t>
            </a:r>
            <a:r>
              <a:rPr lang="en-US" sz="4020" dirty="0" err="1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valoración</a:t>
            </a:r>
            <a:r>
              <a:rPr lang="en-US" sz="4020" dirty="0">
                <a:solidFill>
                  <a:srgbClr val="5E17EB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.</a:t>
            </a:r>
          </a:p>
          <a:p>
            <a:pPr algn="just">
              <a:lnSpc>
                <a:spcPts val="5740"/>
              </a:lnSpc>
            </a:pPr>
            <a:r>
              <a:rPr lang="en-US" sz="4220" dirty="0">
                <a:solidFill>
                  <a:srgbClr val="EDF6F7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Matthew Henry  “Los </a:t>
            </a:r>
            <a:r>
              <a:rPr lang="en-US" sz="4220" dirty="0" err="1">
                <a:solidFill>
                  <a:srgbClr val="EDF6F7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ancianos</a:t>
            </a:r>
            <a:r>
              <a:rPr lang="en-US" sz="4220" dirty="0">
                <a:solidFill>
                  <a:srgbClr val="EDF6F7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a </a:t>
            </a:r>
            <a:r>
              <a:rPr lang="en-US" sz="4220" dirty="0" err="1">
                <a:solidFill>
                  <a:srgbClr val="EDF6F7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esa</a:t>
            </a:r>
            <a:r>
              <a:rPr lang="en-US" sz="4220" dirty="0">
                <a:solidFill>
                  <a:srgbClr val="EDF6F7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</a:t>
            </a:r>
            <a:r>
              <a:rPr lang="en-US" sz="4220" dirty="0" err="1">
                <a:solidFill>
                  <a:srgbClr val="EDF6F7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edad</a:t>
            </a:r>
            <a:r>
              <a:rPr lang="en-US" sz="4220" dirty="0">
                <a:solidFill>
                  <a:srgbClr val="EDF6F7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, son </a:t>
            </a:r>
            <a:r>
              <a:rPr lang="en-US" sz="4220" dirty="0" err="1">
                <a:solidFill>
                  <a:srgbClr val="EDF6F7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sabios</a:t>
            </a:r>
            <a:r>
              <a:rPr lang="en-US" sz="4220" dirty="0">
                <a:solidFill>
                  <a:srgbClr val="EDF6F7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, </a:t>
            </a:r>
            <a:r>
              <a:rPr lang="en-US" sz="4220" dirty="0" err="1">
                <a:solidFill>
                  <a:srgbClr val="EDF6F7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merecen</a:t>
            </a:r>
            <a:r>
              <a:rPr lang="en-US" sz="4220" dirty="0">
                <a:solidFill>
                  <a:srgbClr val="EDF6F7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</a:t>
            </a:r>
            <a:r>
              <a:rPr lang="en-US" sz="4220" dirty="0" err="1">
                <a:solidFill>
                  <a:srgbClr val="EDF6F7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doble</a:t>
            </a:r>
            <a:r>
              <a:rPr lang="en-US" sz="4220" dirty="0">
                <a:solidFill>
                  <a:srgbClr val="EDF6F7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 honor. ( Job 32:6-7)</a:t>
            </a:r>
          </a:p>
          <a:p>
            <a:pPr algn="just">
              <a:lnSpc>
                <a:spcPts val="5740"/>
              </a:lnSpc>
            </a:pPr>
            <a:endParaRPr lang="en-US" sz="4220" dirty="0">
              <a:solidFill>
                <a:srgbClr val="EDF6F7"/>
              </a:solidFill>
              <a:latin typeface="29LT Riwaya Informal"/>
              <a:ea typeface="29LT Riwaya Informal"/>
              <a:cs typeface="29LT Riwaya Informal"/>
              <a:sym typeface="29LT Riwaya Informal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-1345820" y="9472491"/>
            <a:ext cx="10571174" cy="934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Cuando partan, estaran cofiando que el Señor cuidara de su descendencia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689</Words>
  <Application>Microsoft Office PowerPoint</Application>
  <PresentationFormat>Personalizado</PresentationFormat>
  <Paragraphs>63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30" baseType="lpstr">
      <vt:lpstr>Cardo Bold</vt:lpstr>
      <vt:lpstr>League Spartan</vt:lpstr>
      <vt:lpstr>Agency FB</vt:lpstr>
      <vt:lpstr>Poppins Bold</vt:lpstr>
      <vt:lpstr>Glacial Indifference Bold</vt:lpstr>
      <vt:lpstr>Calibri</vt:lpstr>
      <vt:lpstr>Helios Extended</vt:lpstr>
      <vt:lpstr>DM Sans</vt:lpstr>
      <vt:lpstr>Arimo</vt:lpstr>
      <vt:lpstr>Poppins Semi-Bold</vt:lpstr>
      <vt:lpstr>Poppins Italics</vt:lpstr>
      <vt:lpstr>29LT Riwaya Informal</vt:lpstr>
      <vt:lpstr>Barlow Ultra-Bold</vt:lpstr>
      <vt:lpstr>Poppins</vt:lpstr>
      <vt:lpstr>Arial</vt:lpstr>
      <vt:lpstr>DM Sans Bold</vt:lpstr>
      <vt:lpstr>Public Sans Bold</vt:lpstr>
      <vt:lpstr>Arial Rounded MT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ROL DE LOS ABUELOS EN LA FAMILIA</dc:title>
  <cp:lastModifiedBy>ACER</cp:lastModifiedBy>
  <cp:revision>7</cp:revision>
  <dcterms:created xsi:type="dcterms:W3CDTF">2006-08-16T00:00:00Z</dcterms:created>
  <dcterms:modified xsi:type="dcterms:W3CDTF">2025-05-21T17:33:02Z</dcterms:modified>
  <dc:identifier>DAGneTuhs_Q</dc:identifier>
</cp:coreProperties>
</file>