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 Bold" panose="020B0604020202020204" charset="0"/>
      <p:regular r:id="rId14"/>
    </p:embeddedFont>
    <p:embeddedFont>
      <p:font typeface="TT Rounds Condensed Bold" panose="020B0604020202020204" charset="0"/>
      <p:regular r:id="rId15"/>
    </p:embeddedFont>
    <p:embeddedFont>
      <p:font typeface="DM Serif Display" panose="020B0604020202020204" charset="0"/>
      <p:regular r:id="rId16"/>
    </p:embeddedFont>
    <p:embeddedFont>
      <p:font typeface="Arimo Italics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Open Sauce SemiBold Bold" panose="020B0604020202020204" charset="0"/>
      <p:regular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7673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svg"/><Relationship Id="rId18" Type="http://schemas.openxmlformats.org/officeDocument/2006/relationships/image" Target="../media/image8.png"/><Relationship Id="rId26" Type="http://schemas.openxmlformats.org/officeDocument/2006/relationships/image" Target="../media/image36.svg"/><Relationship Id="rId3" Type="http://schemas.openxmlformats.org/officeDocument/2006/relationships/image" Target="../media/image14.svg"/><Relationship Id="rId21" Type="http://schemas.openxmlformats.org/officeDocument/2006/relationships/image" Target="../media/image20.png"/><Relationship Id="rId7" Type="http://schemas.openxmlformats.org/officeDocument/2006/relationships/image" Target="../media/image18.svg"/><Relationship Id="rId12" Type="http://schemas.openxmlformats.org/officeDocument/2006/relationships/image" Target="../media/image16.png"/><Relationship Id="rId17" Type="http://schemas.openxmlformats.org/officeDocument/2006/relationships/image" Target="../media/image28.svg"/><Relationship Id="rId25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24" Type="http://schemas.openxmlformats.org/officeDocument/2006/relationships/image" Target="../media/image34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21.png"/><Relationship Id="rId28" Type="http://schemas.openxmlformats.org/officeDocument/2006/relationships/image" Target="../media/image38.sv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Relationship Id="rId14" Type="http://schemas.openxmlformats.org/officeDocument/2006/relationships/image" Target="../media/image17.png"/><Relationship Id="rId22" Type="http://schemas.openxmlformats.org/officeDocument/2006/relationships/image" Target="../media/image32.sv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0.sv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2366260" y="1028700"/>
            <a:ext cx="7497176" cy="607847"/>
            <a:chOff x="0" y="0"/>
            <a:chExt cx="9996235" cy="8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6235" cy="810463"/>
            </a:xfrm>
            <a:custGeom>
              <a:avLst/>
              <a:gdLst/>
              <a:ahLst/>
              <a:cxnLst/>
              <a:rect l="l" t="t" r="r" b="b"/>
              <a:pathLst>
                <a:path w="9996235" h="810463">
                  <a:moveTo>
                    <a:pt x="0" y="0"/>
                  </a:moveTo>
                  <a:lnTo>
                    <a:pt x="9996235" y="0"/>
                  </a:lnTo>
                  <a:lnTo>
                    <a:pt x="9996235" y="810463"/>
                  </a:lnTo>
                  <a:lnTo>
                    <a:pt x="0" y="810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9996235" cy="8771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Lección 11/ 23 de MARZO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59187" y="302652"/>
            <a:ext cx="9368725" cy="690532"/>
            <a:chOff x="0" y="0"/>
            <a:chExt cx="12491633" cy="9207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491634" cy="920710"/>
            </a:xfrm>
            <a:custGeom>
              <a:avLst/>
              <a:gdLst/>
              <a:ahLst/>
              <a:cxnLst/>
              <a:rect l="l" t="t" r="r" b="b"/>
              <a:pathLst>
                <a:path w="12491634" h="920710">
                  <a:moveTo>
                    <a:pt x="0" y="0"/>
                  </a:moveTo>
                  <a:lnTo>
                    <a:pt x="12491634" y="0"/>
                  </a:lnTo>
                  <a:lnTo>
                    <a:pt x="12491634" y="920710"/>
                  </a:lnTo>
                  <a:lnTo>
                    <a:pt x="0" y="9207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2491633" cy="10064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Doctrinas Fundamentales de la Biblia 3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41861"/>
            <a:ext cx="1762534" cy="2070090"/>
            <a:chOff x="0" y="0"/>
            <a:chExt cx="1696443" cy="19924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6466" cy="1992503"/>
            </a:xfrm>
            <a:custGeom>
              <a:avLst/>
              <a:gdLst/>
              <a:ahLst/>
              <a:cxnLst/>
              <a:rect l="l" t="t" r="r" b="b"/>
              <a:pathLst>
                <a:path w="1696466" h="1992503">
                  <a:moveTo>
                    <a:pt x="0" y="0"/>
                  </a:moveTo>
                  <a:lnTo>
                    <a:pt x="1696466" y="0"/>
                  </a:lnTo>
                  <a:lnTo>
                    <a:pt x="1696466" y="1992503"/>
                  </a:lnTo>
                  <a:lnTo>
                    <a:pt x="0" y="199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1" r="-110" b="1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841898" y="2544218"/>
            <a:ext cx="7446102" cy="591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9"/>
              </a:lnSpc>
            </a:pPr>
            <a:r>
              <a:rPr lang="en-US" sz="6742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TEMA: </a:t>
            </a:r>
          </a:p>
          <a:p>
            <a:pPr algn="ctr">
              <a:lnSpc>
                <a:spcPts val="9440"/>
              </a:lnSpc>
              <a:spcBef>
                <a:spcPct val="0"/>
              </a:spcBef>
            </a:pPr>
            <a:r>
              <a:rPr lang="en-US" sz="6742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 DOCTRINA </a:t>
            </a:r>
          </a:p>
          <a:p>
            <a:pPr algn="ctr">
              <a:lnSpc>
                <a:spcPts val="9440"/>
              </a:lnSpc>
              <a:spcBef>
                <a:spcPct val="0"/>
              </a:spcBef>
            </a:pPr>
            <a:r>
              <a:rPr lang="en-US" sz="6742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 LA SANTIFICACIÓN</a:t>
            </a:r>
          </a:p>
          <a:p>
            <a:pPr algn="ctr">
              <a:lnSpc>
                <a:spcPts val="9440"/>
              </a:lnSpc>
              <a:spcBef>
                <a:spcPct val="0"/>
              </a:spcBef>
            </a:pPr>
            <a:r>
              <a:rPr lang="en-US" sz="6742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 PROGRESIVA)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423" y="3681412"/>
            <a:ext cx="6849960" cy="3609975"/>
            <a:chOff x="0" y="0"/>
            <a:chExt cx="9133280" cy="481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33280" cy="4813300"/>
            </a:xfrm>
            <a:custGeom>
              <a:avLst/>
              <a:gdLst/>
              <a:ahLst/>
              <a:cxnLst/>
              <a:rect l="l" t="t" r="r" b="b"/>
              <a:pathLst>
                <a:path w="9133280" h="4813300">
                  <a:moveTo>
                    <a:pt x="0" y="0"/>
                  </a:moveTo>
                  <a:lnTo>
                    <a:pt x="9133280" y="0"/>
                  </a:lnTo>
                  <a:lnTo>
                    <a:pt x="9133280" y="4813300"/>
                  </a:lnTo>
                  <a:lnTo>
                    <a:pt x="0" y="4813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9133280" cy="48133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9719"/>
                </a:lnSpc>
              </a:pPr>
              <a:r>
                <a:rPr lang="en-US" sz="8099" dirty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...PARA </a:t>
              </a:r>
            </a:p>
            <a:p>
              <a:pPr algn="l">
                <a:lnSpc>
                  <a:spcPts val="9719"/>
                </a:lnSpc>
              </a:pPr>
              <a:r>
                <a:rPr lang="en-US" sz="8099" dirty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        </a:t>
              </a:r>
              <a:r>
                <a:rPr lang="en-US" sz="8099" dirty="0" err="1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INSTRUIR</a:t>
              </a:r>
              <a:endParaRPr lang="en-US" sz="8099" dirty="0">
                <a:solidFill>
                  <a:srgbClr val="363434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  <a:p>
              <a:pPr algn="l">
                <a:lnSpc>
                  <a:spcPts val="4799"/>
                </a:lnSpc>
              </a:pPr>
              <a:r>
                <a:rPr lang="en-US" sz="3600" dirty="0" smtClean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(VIVIR </a:t>
              </a:r>
              <a:r>
                <a:rPr lang="en-US" sz="3600" dirty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COMO A DIOS LE </a:t>
              </a:r>
              <a:r>
                <a:rPr lang="en-US" sz="3600" dirty="0" smtClean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AGRADA)</a:t>
              </a:r>
              <a:endParaRPr lang="en-US" sz="3600" dirty="0">
                <a:solidFill>
                  <a:srgbClr val="363434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305800" y="241300"/>
            <a:ext cx="8305800" cy="4978400"/>
          </a:xfrm>
          <a:custGeom>
            <a:avLst/>
            <a:gdLst/>
            <a:ahLst/>
            <a:cxnLst/>
            <a:rect l="l" t="t" r="r" b="b"/>
            <a:pathLst>
              <a:path w="8305800" h="4978400">
                <a:moveTo>
                  <a:pt x="0" y="0"/>
                </a:moveTo>
                <a:lnTo>
                  <a:pt x="8305800" y="0"/>
                </a:lnTo>
                <a:lnTo>
                  <a:pt x="8305800" y="4978400"/>
                </a:lnTo>
                <a:lnTo>
                  <a:pt x="0" y="497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577" b="-5577"/>
            </a:stretch>
          </a:blipFill>
          <a:ln w="1905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6" name="Group 6"/>
          <p:cNvGrpSpPr/>
          <p:nvPr/>
        </p:nvGrpSpPr>
        <p:grpSpPr>
          <a:xfrm>
            <a:off x="19050" y="38100"/>
            <a:ext cx="1804236" cy="1716224"/>
            <a:chOff x="0" y="0"/>
            <a:chExt cx="2405648" cy="22882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5634" cy="2288286"/>
            </a:xfrm>
            <a:custGeom>
              <a:avLst/>
              <a:gdLst/>
              <a:ahLst/>
              <a:cxnLst/>
              <a:rect l="l" t="t" r="r" b="b"/>
              <a:pathLst>
                <a:path w="2405634" h="2288286">
                  <a:moveTo>
                    <a:pt x="0" y="0"/>
                  </a:moveTo>
                  <a:lnTo>
                    <a:pt x="2405634" y="0"/>
                  </a:lnTo>
                  <a:lnTo>
                    <a:pt x="2405634" y="2288286"/>
                  </a:lnTo>
                  <a:lnTo>
                    <a:pt x="0" y="228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75952" y="5871434"/>
            <a:ext cx="9982200" cy="4262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7"/>
              </a:lnSpc>
              <a:spcBef>
                <a:spcPct val="0"/>
              </a:spcBef>
            </a:pP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esencial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que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el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creyente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comprenda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que la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santificación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progresiva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es un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proceso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que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nos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capacita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para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resistir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el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pecado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y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vivir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obediencia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la Palabra de Dios. La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transformación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diaria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nos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permite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reflejar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Cristo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nuestras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acciones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y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actitudes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y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debemos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rendir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cada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área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de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nuestra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vida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Dios,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quien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nos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capacita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para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vivir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en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83" b="1" spc="59" dirty="0" err="1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santidad</a:t>
            </a:r>
            <a:r>
              <a:rPr lang="en-US" sz="2983" b="1" spc="59" dirty="0">
                <a:solidFill>
                  <a:srgbClr val="000000"/>
                </a:solidFill>
                <a:highlight>
                  <a:srgbClr val="FFFF00"/>
                </a:highlight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635476"/>
            <a:chOff x="0" y="0"/>
            <a:chExt cx="24384000" cy="14180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4180693"/>
            </a:xfrm>
            <a:custGeom>
              <a:avLst/>
              <a:gdLst/>
              <a:ahLst/>
              <a:cxnLst/>
              <a:rect l="l" t="t" r="r" b="b"/>
              <a:pathLst>
                <a:path w="24384000" h="14180693">
                  <a:moveTo>
                    <a:pt x="0" y="0"/>
                  </a:moveTo>
                  <a:lnTo>
                    <a:pt x="24384000" y="0"/>
                  </a:lnTo>
                  <a:lnTo>
                    <a:pt x="24384000" y="14180693"/>
                  </a:lnTo>
                  <a:lnTo>
                    <a:pt x="0" y="14180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4829" b="-20784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99939" y="2830615"/>
            <a:ext cx="7039904" cy="6254970"/>
            <a:chOff x="0" y="0"/>
            <a:chExt cx="9095730" cy="80815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95730" cy="8081576"/>
            </a:xfrm>
            <a:custGeom>
              <a:avLst/>
              <a:gdLst/>
              <a:ahLst/>
              <a:cxnLst/>
              <a:rect l="l" t="t" r="r" b="b"/>
              <a:pathLst>
                <a:path w="9095730" h="8081576">
                  <a:moveTo>
                    <a:pt x="0" y="0"/>
                  </a:moveTo>
                  <a:lnTo>
                    <a:pt x="9095730" y="0"/>
                  </a:lnTo>
                  <a:lnTo>
                    <a:pt x="9095730" y="8081576"/>
                  </a:lnTo>
                  <a:lnTo>
                    <a:pt x="0" y="80815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095730" cy="80815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990"/>
                </a:lnSpc>
              </a:pPr>
              <a:r>
                <a:rPr lang="en-US" sz="4992">
                  <a:solidFill>
                    <a:srgbClr val="FDFDFC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Filipenses 1:6</a:t>
              </a:r>
            </a:p>
            <a:p>
              <a:pPr algn="ctr">
                <a:lnSpc>
                  <a:spcPts val="5990"/>
                </a:lnSpc>
              </a:pPr>
              <a:r>
                <a:rPr lang="en-US" sz="4992">
                  <a:solidFill>
                    <a:srgbClr val="FDFDFC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estando persuadido de esto, que el que comenzó en vosotros la buena obra, la perfeccionará hasta el día de Jesucristo;</a:t>
              </a:r>
            </a:p>
            <a:p>
              <a:pPr algn="ctr">
                <a:lnSpc>
                  <a:spcPts val="5991"/>
                </a:lnSpc>
              </a:pPr>
              <a:endParaRPr lang="en-US" sz="4992">
                <a:solidFill>
                  <a:srgbClr val="FDFDFC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6191" y="-136091"/>
            <a:ext cx="9678983" cy="2595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98"/>
              </a:lnSpc>
              <a:spcBef>
                <a:spcPct val="0"/>
              </a:spcBef>
            </a:pPr>
            <a:r>
              <a:rPr lang="en-US" sz="12999">
                <a:solidFill>
                  <a:srgbClr val="8F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CONCLUSIÓN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0" y="-12700"/>
            <a:ext cx="18313400" cy="1892300"/>
            <a:chOff x="0" y="0"/>
            <a:chExt cx="24417867" cy="2523067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2489200"/>
            </a:xfrm>
            <a:custGeom>
              <a:avLst/>
              <a:gdLst/>
              <a:ahLst/>
              <a:cxnLst/>
              <a:rect l="l" t="t" r="r" b="b"/>
              <a:pathLst>
                <a:path w="24383999" h="2489200">
                  <a:moveTo>
                    <a:pt x="0" y="0"/>
                  </a:moveTo>
                  <a:lnTo>
                    <a:pt x="24383999" y="0"/>
                  </a:lnTo>
                  <a:lnTo>
                    <a:pt x="24383999" y="2489200"/>
                  </a:lnTo>
                  <a:lnTo>
                    <a:pt x="0" y="248920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522982"/>
            </a:xfrm>
            <a:custGeom>
              <a:avLst/>
              <a:gdLst/>
              <a:ahLst/>
              <a:cxnLst/>
              <a:rect l="l" t="t" r="r" b="b"/>
              <a:pathLst>
                <a:path w="24417782" h="252298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506091"/>
                  </a:lnTo>
                  <a:cubicBezTo>
                    <a:pt x="24417782" y="2515489"/>
                    <a:pt x="24410163" y="2522982"/>
                    <a:pt x="24400890" y="2522982"/>
                  </a:cubicBezTo>
                  <a:lnTo>
                    <a:pt x="16891" y="2522982"/>
                  </a:lnTo>
                  <a:cubicBezTo>
                    <a:pt x="7493" y="2522982"/>
                    <a:pt x="0" y="2515362"/>
                    <a:pt x="0" y="250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506091"/>
                  </a:lnTo>
                  <a:lnTo>
                    <a:pt x="16891" y="2506091"/>
                  </a:lnTo>
                  <a:lnTo>
                    <a:pt x="16891" y="2489200"/>
                  </a:lnTo>
                  <a:lnTo>
                    <a:pt x="24400890" y="2489200"/>
                  </a:lnTo>
                  <a:lnTo>
                    <a:pt x="24400890" y="2506091"/>
                  </a:lnTo>
                  <a:lnTo>
                    <a:pt x="24384000" y="250609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4417867" cy="2532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0319"/>
                </a:lnSpc>
              </a:pPr>
              <a:r>
                <a:rPr lang="en-US" sz="8599" b="1" spc="80">
                  <a:solidFill>
                    <a:srgbClr val="0070C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          PASAJE BÍBLICO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63000" y="3162300"/>
            <a:ext cx="8610600" cy="5262979"/>
            <a:chOff x="0" y="0"/>
            <a:chExt cx="11480800" cy="70173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0800" cy="7017305"/>
            </a:xfrm>
            <a:custGeom>
              <a:avLst/>
              <a:gdLst/>
              <a:ahLst/>
              <a:cxnLst/>
              <a:rect l="l" t="t" r="r" b="b"/>
              <a:pathLst>
                <a:path w="11480800" h="7017305">
                  <a:moveTo>
                    <a:pt x="0" y="0"/>
                  </a:moveTo>
                  <a:lnTo>
                    <a:pt x="11480800" y="0"/>
                  </a:lnTo>
                  <a:lnTo>
                    <a:pt x="11480800" y="7017305"/>
                  </a:lnTo>
                  <a:lnTo>
                    <a:pt x="0" y="70173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480800" cy="704588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59"/>
                </a:lnSpc>
              </a:pPr>
              <a:r>
                <a:rPr lang="en-US" sz="5299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 TESALONICENSES 4:3</a:t>
              </a:r>
            </a:p>
            <a:p>
              <a:pPr algn="ctr">
                <a:lnSpc>
                  <a:spcPts val="6359"/>
                </a:lnSpc>
              </a:pPr>
              <a:endParaRPr lang="en-US" sz="52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  <a:p>
              <a:pPr algn="ctr">
                <a:lnSpc>
                  <a:spcPts val="6359"/>
                </a:lnSpc>
              </a:pPr>
              <a:endParaRPr lang="en-US" sz="52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  <a:p>
              <a:pPr algn="ctr">
                <a:lnSpc>
                  <a:spcPts val="6359"/>
                </a:lnSpc>
              </a:pPr>
              <a:r>
                <a:rPr lang="en-US" sz="5299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Pues la voluntad de Dios es vuestra santificación; ...</a:t>
              </a:r>
            </a:p>
            <a:p>
              <a:pPr algn="ctr">
                <a:lnSpc>
                  <a:spcPts val="6359"/>
                </a:lnSpc>
              </a:pPr>
              <a:endParaRPr lang="en-US" sz="52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</p:grpSp>
      <p:sp>
        <p:nvSpPr>
          <p:cNvPr id="9" name="Freeform 9" descr="Más de 10 000 imágenes gratis de Biblia Abierta y Biblia - Pixabay"/>
          <p:cNvSpPr/>
          <p:nvPr/>
        </p:nvSpPr>
        <p:spPr>
          <a:xfrm>
            <a:off x="457200" y="2781300"/>
            <a:ext cx="7604158" cy="6553200"/>
          </a:xfrm>
          <a:custGeom>
            <a:avLst/>
            <a:gdLst/>
            <a:ahLst/>
            <a:cxnLst/>
            <a:rect l="l" t="t" r="r" b="b"/>
            <a:pathLst>
              <a:path w="7604158" h="6553200">
                <a:moveTo>
                  <a:pt x="0" y="0"/>
                </a:moveTo>
                <a:lnTo>
                  <a:pt x="7604158" y="0"/>
                </a:lnTo>
                <a:lnTo>
                  <a:pt x="7604158" y="6553200"/>
                </a:lnTo>
                <a:lnTo>
                  <a:pt x="0" y="6553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66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4661"/>
            <a:ext cx="18288000" cy="3288915"/>
          </a:xfrm>
          <a:custGeom>
            <a:avLst/>
            <a:gdLst/>
            <a:ahLst/>
            <a:cxnLst/>
            <a:rect l="l" t="t" r="r" b="b"/>
            <a:pathLst>
              <a:path w="18288000" h="3288915">
                <a:moveTo>
                  <a:pt x="0" y="0"/>
                </a:moveTo>
                <a:lnTo>
                  <a:pt x="18288000" y="0"/>
                </a:lnTo>
                <a:lnTo>
                  <a:pt x="18288000" y="3288915"/>
                </a:lnTo>
                <a:lnTo>
                  <a:pt x="0" y="3288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2133600" y="7353300"/>
            <a:ext cx="13716000" cy="3499065"/>
            <a:chOff x="0" y="0"/>
            <a:chExt cx="18288000" cy="46654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00" cy="4665472"/>
            </a:xfrm>
            <a:custGeom>
              <a:avLst/>
              <a:gdLst/>
              <a:ahLst/>
              <a:cxnLst/>
              <a:rect l="l" t="t" r="r" b="b"/>
              <a:pathLst>
                <a:path w="18288000" h="4665472">
                  <a:moveTo>
                    <a:pt x="0" y="0"/>
                  </a:moveTo>
                  <a:lnTo>
                    <a:pt x="18288000" y="0"/>
                  </a:lnTo>
                  <a:lnTo>
                    <a:pt x="18288000" y="4665472"/>
                  </a:lnTo>
                  <a:lnTo>
                    <a:pt x="0" y="4665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8134" b="-8133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095" y="3493993"/>
            <a:ext cx="7694851" cy="3416607"/>
            <a:chOff x="0" y="0"/>
            <a:chExt cx="10259801" cy="45554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59801" cy="4555477"/>
            </a:xfrm>
            <a:custGeom>
              <a:avLst/>
              <a:gdLst/>
              <a:ahLst/>
              <a:cxnLst/>
              <a:rect l="l" t="t" r="r" b="b"/>
              <a:pathLst>
                <a:path w="10259801" h="4555477">
                  <a:moveTo>
                    <a:pt x="0" y="0"/>
                  </a:moveTo>
                  <a:lnTo>
                    <a:pt x="10259801" y="0"/>
                  </a:lnTo>
                  <a:lnTo>
                    <a:pt x="10259801" y="4555477"/>
                  </a:lnTo>
                  <a:lnTo>
                    <a:pt x="0" y="45554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0259801" cy="46412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64"/>
                </a:lnSpc>
              </a:pPr>
              <a:r>
                <a:rPr lang="en-US" sz="4689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LA PALABRA DE DIOS  NOS ENSEÑA QUE EL CREYENTE DEBE CRECER EN SANTIDAD DÍA A DÍA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15769" y="1472107"/>
            <a:ext cx="8513590" cy="1009652"/>
            <a:chOff x="0" y="0"/>
            <a:chExt cx="11351453" cy="13462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51454" cy="1346203"/>
            </a:xfrm>
            <a:custGeom>
              <a:avLst/>
              <a:gdLst/>
              <a:ahLst/>
              <a:cxnLst/>
              <a:rect l="l" t="t" r="r" b="b"/>
              <a:pathLst>
                <a:path w="11351454" h="1346203">
                  <a:moveTo>
                    <a:pt x="0" y="0"/>
                  </a:moveTo>
                  <a:lnTo>
                    <a:pt x="11351454" y="0"/>
                  </a:lnTo>
                  <a:lnTo>
                    <a:pt x="11351454" y="1346203"/>
                  </a:lnTo>
                  <a:lnTo>
                    <a:pt x="0" y="1346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11351453" cy="145097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398"/>
                </a:lnSpc>
              </a:pPr>
              <a:r>
                <a:rPr lang="en-US" sz="5998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Verdad Bíblica Aplicada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29782" y="3493993"/>
            <a:ext cx="8285565" cy="3299013"/>
            <a:chOff x="0" y="0"/>
            <a:chExt cx="11047420" cy="43986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47420" cy="4398684"/>
            </a:xfrm>
            <a:custGeom>
              <a:avLst/>
              <a:gdLst/>
              <a:ahLst/>
              <a:cxnLst/>
              <a:rect l="l" t="t" r="r" b="b"/>
              <a:pathLst>
                <a:path w="11047420" h="4398684">
                  <a:moveTo>
                    <a:pt x="0" y="0"/>
                  </a:moveTo>
                  <a:lnTo>
                    <a:pt x="11047420" y="0"/>
                  </a:lnTo>
                  <a:lnTo>
                    <a:pt x="11047420" y="4398684"/>
                  </a:lnTo>
                  <a:lnTo>
                    <a:pt x="0" y="4398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047420" cy="44748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359"/>
                </a:lnSpc>
              </a:pPr>
              <a:r>
                <a:rPr lang="en-US" sz="4542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BUSQUEMOS ACTIVAMENTE LA TRANFORMACIÓN DE NUESTRAS VIDAS POR MEDIO DEL ESPÍRITU SANTO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5301" y="1462582"/>
            <a:ext cx="7423776" cy="1028686"/>
            <a:chOff x="0" y="0"/>
            <a:chExt cx="9898368" cy="13715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98368" cy="1371581"/>
            </a:xfrm>
            <a:custGeom>
              <a:avLst/>
              <a:gdLst/>
              <a:ahLst/>
              <a:cxnLst/>
              <a:rect l="l" t="t" r="r" b="b"/>
              <a:pathLst>
                <a:path w="9898368" h="1371581">
                  <a:moveTo>
                    <a:pt x="0" y="0"/>
                  </a:moveTo>
                  <a:lnTo>
                    <a:pt x="9898368" y="0"/>
                  </a:lnTo>
                  <a:lnTo>
                    <a:pt x="9898368" y="1371581"/>
                  </a:lnTo>
                  <a:lnTo>
                    <a:pt x="0" y="13715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14300"/>
              <a:ext cx="9898368" cy="148588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Verdad Bíblica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17762" y="243229"/>
            <a:ext cx="10373236" cy="811361"/>
            <a:chOff x="0" y="0"/>
            <a:chExt cx="13830981" cy="10818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830982" cy="1081815"/>
            </a:xfrm>
            <a:custGeom>
              <a:avLst/>
              <a:gdLst/>
              <a:ahLst/>
              <a:cxnLst/>
              <a:rect l="l" t="t" r="r" b="b"/>
              <a:pathLst>
                <a:path w="13830982" h="1081815">
                  <a:moveTo>
                    <a:pt x="0" y="0"/>
                  </a:moveTo>
                  <a:lnTo>
                    <a:pt x="13830982" y="0"/>
                  </a:lnTo>
                  <a:lnTo>
                    <a:pt x="13830982" y="1081815"/>
                  </a:lnTo>
                  <a:lnTo>
                    <a:pt x="0" y="10818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13830981" cy="11770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00"/>
                </a:lnSpc>
              </a:pPr>
              <a:r>
                <a:rPr lang="en-US" sz="4000" i="1">
                  <a:solidFill>
                    <a:srgbClr val="363434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Toda escritura es inspirada por Dios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77157" y="3519854"/>
            <a:ext cx="8649309" cy="5473323"/>
            <a:chOff x="0" y="0"/>
            <a:chExt cx="11532412" cy="7297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32489" cy="7297779"/>
            </a:xfrm>
            <a:custGeom>
              <a:avLst/>
              <a:gdLst/>
              <a:ahLst/>
              <a:cxnLst/>
              <a:rect l="l" t="t" r="r" b="b"/>
              <a:pathLst>
                <a:path w="11532489" h="7297779">
                  <a:moveTo>
                    <a:pt x="231140" y="0"/>
                  </a:moveTo>
                  <a:lnTo>
                    <a:pt x="11301349" y="0"/>
                  </a:lnTo>
                  <a:cubicBezTo>
                    <a:pt x="11362690" y="0"/>
                    <a:pt x="11421364" y="27058"/>
                    <a:pt x="11464798" y="75113"/>
                  </a:cubicBezTo>
                  <a:cubicBezTo>
                    <a:pt x="11508232" y="123168"/>
                    <a:pt x="11532489" y="188416"/>
                    <a:pt x="11532489" y="256483"/>
                  </a:cubicBezTo>
                  <a:lnTo>
                    <a:pt x="11532489" y="7041298"/>
                  </a:lnTo>
                  <a:cubicBezTo>
                    <a:pt x="11532489" y="7109365"/>
                    <a:pt x="11508105" y="7174472"/>
                    <a:pt x="11464798" y="7222668"/>
                  </a:cubicBezTo>
                  <a:cubicBezTo>
                    <a:pt x="11421491" y="7270865"/>
                    <a:pt x="11362690" y="7297779"/>
                    <a:pt x="11301349" y="7297779"/>
                  </a:cubicBezTo>
                  <a:lnTo>
                    <a:pt x="231140" y="7297779"/>
                  </a:lnTo>
                  <a:cubicBezTo>
                    <a:pt x="169799" y="7297779"/>
                    <a:pt x="111125" y="7270724"/>
                    <a:pt x="67691" y="7222668"/>
                  </a:cubicBezTo>
                  <a:cubicBezTo>
                    <a:pt x="24257" y="7174613"/>
                    <a:pt x="0" y="7109365"/>
                    <a:pt x="0" y="7041298"/>
                  </a:cubicBezTo>
                  <a:lnTo>
                    <a:pt x="0" y="256483"/>
                  </a:lnTo>
                  <a:cubicBezTo>
                    <a:pt x="0" y="188416"/>
                    <a:pt x="24384" y="123168"/>
                    <a:pt x="67691" y="75113"/>
                  </a:cubicBezTo>
                  <a:cubicBezTo>
                    <a:pt x="110998" y="27058"/>
                    <a:pt x="169799" y="0"/>
                    <a:pt x="231140" y="0"/>
                  </a:cubicBezTo>
                  <a:close/>
                </a:path>
              </a:pathLst>
            </a:custGeom>
            <a:solidFill>
              <a:srgbClr val="363434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7157" y="3289468"/>
            <a:ext cx="8649309" cy="5707209"/>
            <a:chOff x="0" y="0"/>
            <a:chExt cx="9525838" cy="62855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25838" cy="6285583"/>
            </a:xfrm>
            <a:custGeom>
              <a:avLst/>
              <a:gdLst/>
              <a:ahLst/>
              <a:cxnLst/>
              <a:rect l="l" t="t" r="r" b="b"/>
              <a:pathLst>
                <a:path w="9525838" h="6285583">
                  <a:moveTo>
                    <a:pt x="0" y="0"/>
                  </a:moveTo>
                  <a:lnTo>
                    <a:pt x="9525838" y="0"/>
                  </a:lnTo>
                  <a:lnTo>
                    <a:pt x="9525838" y="6285583"/>
                  </a:lnTo>
                  <a:lnTo>
                    <a:pt x="0" y="62855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525838" cy="63617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318"/>
                </a:lnSpc>
              </a:pPr>
              <a:r>
                <a:rPr lang="en-US" sz="37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 santificación progresiva es el proceso continuo en el cual el creyente, después de ser santificado posicionalmente, es transformado a la imagen de Cristo a lo largo de su vida. </a:t>
              </a:r>
            </a:p>
            <a:p>
              <a:pPr algn="ctr">
                <a:lnSpc>
                  <a:spcPts val="5318"/>
                </a:lnSpc>
              </a:pPr>
              <a:r>
                <a:rPr lang="en-US" sz="37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(1 Tesalonicenses 4:3)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8328" y="439391"/>
            <a:ext cx="7082362" cy="1839480"/>
            <a:chOff x="0" y="0"/>
            <a:chExt cx="7332857" cy="19045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32853" cy="1904492"/>
            </a:xfrm>
            <a:custGeom>
              <a:avLst/>
              <a:gdLst/>
              <a:ahLst/>
              <a:cxnLst/>
              <a:rect l="l" t="t" r="r" b="b"/>
              <a:pathLst>
                <a:path w="7332853" h="1904492">
                  <a:moveTo>
                    <a:pt x="0" y="0"/>
                  </a:moveTo>
                  <a:lnTo>
                    <a:pt x="7332853" y="0"/>
                  </a:lnTo>
                  <a:lnTo>
                    <a:pt x="7332853" y="1904492"/>
                  </a:lnTo>
                  <a:lnTo>
                    <a:pt x="0" y="1904492"/>
                  </a:lnTo>
                  <a:close/>
                </a:path>
              </a:pathLst>
            </a:custGeom>
            <a:solidFill>
              <a:srgbClr val="6A464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8328" y="-119485"/>
            <a:ext cx="7082362" cy="2398356"/>
            <a:chOff x="0" y="0"/>
            <a:chExt cx="7332857" cy="24831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32857" cy="2483183"/>
            </a:xfrm>
            <a:custGeom>
              <a:avLst/>
              <a:gdLst/>
              <a:ahLst/>
              <a:cxnLst/>
              <a:rect l="l" t="t" r="r" b="b"/>
              <a:pathLst>
                <a:path w="7332857" h="2483183">
                  <a:moveTo>
                    <a:pt x="0" y="0"/>
                  </a:moveTo>
                  <a:lnTo>
                    <a:pt x="7332857" y="0"/>
                  </a:lnTo>
                  <a:lnTo>
                    <a:pt x="7332857" y="2483183"/>
                  </a:lnTo>
                  <a:lnTo>
                    <a:pt x="0" y="2483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00025"/>
              <a:ext cx="7332857" cy="26832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978"/>
                </a:lnSpc>
              </a:pPr>
              <a:r>
                <a:rPr lang="en-US" sz="10698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Intro....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28900"/>
            <a:ext cx="6705600" cy="4976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19745"/>
            <a:ext cx="18288000" cy="3288915"/>
          </a:xfrm>
          <a:custGeom>
            <a:avLst/>
            <a:gdLst/>
            <a:ahLst/>
            <a:cxnLst/>
            <a:rect l="l" t="t" r="r" b="b"/>
            <a:pathLst>
              <a:path w="18288000" h="3288915">
                <a:moveTo>
                  <a:pt x="0" y="0"/>
                </a:moveTo>
                <a:lnTo>
                  <a:pt x="18288000" y="0"/>
                </a:lnTo>
                <a:lnTo>
                  <a:pt x="18288000" y="3288915"/>
                </a:lnTo>
                <a:lnTo>
                  <a:pt x="0" y="3288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0" y="258075"/>
            <a:ext cx="16218413" cy="2325395"/>
            <a:chOff x="0" y="0"/>
            <a:chExt cx="21624551" cy="3100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24551" cy="3100527"/>
            </a:xfrm>
            <a:custGeom>
              <a:avLst/>
              <a:gdLst/>
              <a:ahLst/>
              <a:cxnLst/>
              <a:rect l="l" t="t" r="r" b="b"/>
              <a:pathLst>
                <a:path w="21624551" h="3100527">
                  <a:moveTo>
                    <a:pt x="0" y="0"/>
                  </a:moveTo>
                  <a:lnTo>
                    <a:pt x="21624551" y="0"/>
                  </a:lnTo>
                  <a:lnTo>
                    <a:pt x="21624551" y="3100527"/>
                  </a:lnTo>
                  <a:lnTo>
                    <a:pt x="0" y="3100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1624551" cy="32148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417381" lvl="2" indent="-472460" algn="l">
                <a:lnSpc>
                  <a:spcPts val="8679"/>
                </a:lnSpc>
                <a:buAutoNum type="arabicPeriod"/>
              </a:pPr>
              <a:r>
                <a:rPr lang="en-US" sz="6199" dirty="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DEFINICIÓN Y FUNDAMENTOS BÍBLICOS DE LA SANTIFICACIÓN PROGRESIVA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16400" y="151092"/>
            <a:ext cx="1078538" cy="1078538"/>
            <a:chOff x="0" y="0"/>
            <a:chExt cx="1438051" cy="14380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8021" cy="1438021"/>
            </a:xfrm>
            <a:custGeom>
              <a:avLst/>
              <a:gdLst/>
              <a:ahLst/>
              <a:cxnLst/>
              <a:rect l="l" t="t" r="r" b="b"/>
              <a:pathLst>
                <a:path w="1438021" h="1438021">
                  <a:moveTo>
                    <a:pt x="0" y="0"/>
                  </a:moveTo>
                  <a:lnTo>
                    <a:pt x="1438021" y="0"/>
                  </a:lnTo>
                  <a:lnTo>
                    <a:pt x="1438021" y="1438021"/>
                  </a:lnTo>
                  <a:lnTo>
                    <a:pt x="0" y="1438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" b="-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9004" y="2889988"/>
            <a:ext cx="9881030" cy="695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Las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Escrituras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enseñan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la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santificación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progresiva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una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realidad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presente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y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futura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en la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vida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del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creyente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. (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Hebreos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12:14)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exhorta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"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seguir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la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paz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con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todos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y la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santidad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sin la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cual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nadie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verá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</a:t>
            </a:r>
            <a:r>
              <a:rPr lang="en-US" sz="2783" b="1" i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Señor</a:t>
            </a:r>
            <a:r>
              <a:rPr lang="en-US" sz="2783" b="1" i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".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Esto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implica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una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búsqueda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constante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de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santidad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como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una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actividad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el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creyente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se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esfuerza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en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realizar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sabiendo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el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proceso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de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transformación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continuará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hasta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estemos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completamente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glorificados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en la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presencia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de Dios (1 Tesalonicenses 5:23-24).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Pero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determinante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entender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que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esta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se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lleva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cabo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sólo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cuando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el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Espíritu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Santo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realiza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la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obra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en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nosotros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(2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Corintios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3:18;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Gálatas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5:16-17; </a:t>
            </a:r>
            <a:r>
              <a:rPr lang="en-US" sz="2783" b="1" spc="55" dirty="0" err="1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Romanos</a:t>
            </a:r>
            <a:r>
              <a:rPr lang="en-US" sz="2783" b="1" spc="55" dirty="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8:13).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423243"/>
            <a:ext cx="5696048" cy="5696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439367" y="3373582"/>
            <a:ext cx="4549483" cy="3940302"/>
            <a:chOff x="0" y="0"/>
            <a:chExt cx="6065978" cy="5253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65978" cy="5253736"/>
            </a:xfrm>
            <a:custGeom>
              <a:avLst/>
              <a:gdLst/>
              <a:ahLst/>
              <a:cxnLst/>
              <a:rect l="l" t="t" r="r" b="b"/>
              <a:pathLst>
                <a:path w="6065978" h="5253736">
                  <a:moveTo>
                    <a:pt x="0" y="0"/>
                  </a:moveTo>
                  <a:lnTo>
                    <a:pt x="6065978" y="0"/>
                  </a:lnTo>
                  <a:lnTo>
                    <a:pt x="6065978" y="5253736"/>
                  </a:lnTo>
                  <a:lnTo>
                    <a:pt x="0" y="52537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6065978" cy="52537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2.Propósito y alcance de la santificación progresiv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83000" y="178762"/>
            <a:ext cx="1078538" cy="1078538"/>
            <a:chOff x="0" y="0"/>
            <a:chExt cx="1438051" cy="14380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8021" cy="1438021"/>
            </a:xfrm>
            <a:custGeom>
              <a:avLst/>
              <a:gdLst/>
              <a:ahLst/>
              <a:cxnLst/>
              <a:rect l="l" t="t" r="r" b="b"/>
              <a:pathLst>
                <a:path w="1438021" h="1438021">
                  <a:moveTo>
                    <a:pt x="0" y="0"/>
                  </a:moveTo>
                  <a:lnTo>
                    <a:pt x="1438021" y="0"/>
                  </a:lnTo>
                  <a:lnTo>
                    <a:pt x="1438021" y="1438021"/>
                  </a:lnTo>
                  <a:lnTo>
                    <a:pt x="0" y="1438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" b="-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74317" y="641831"/>
            <a:ext cx="10038519" cy="382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santificación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progresiva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tiene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el 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propósito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de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llevar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al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creyente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a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conformidad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cada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vez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mayor a Cristo, en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caracter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y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conducta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, hasta el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día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que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es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presentando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perfecto ante </a:t>
            </a:r>
            <a:r>
              <a:rPr lang="en-US" sz="3580" dirty="0" smtClean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Dios (</a:t>
            </a:r>
            <a:r>
              <a:rPr lang="en-US" sz="3580" dirty="0" err="1" smtClean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Efesios</a:t>
            </a:r>
            <a:r>
              <a:rPr lang="en-US" sz="3580" dirty="0" smtClean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4:13</a:t>
            </a:r>
            <a:r>
              <a:rPr lang="en-US" sz="3580" dirty="0" smtClean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).</a:t>
            </a:r>
            <a:endParaRPr lang="en-US" sz="3580" dirty="0">
              <a:solidFill>
                <a:srgbClr val="F3F3F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El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alcance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es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en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todas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las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areas de la </a:t>
            </a:r>
            <a:r>
              <a:rPr lang="en-US" sz="3580" dirty="0" err="1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vida</a:t>
            </a:r>
            <a:r>
              <a:rPr lang="en-US" sz="3580" dirty="0">
                <a:solidFill>
                  <a:srgbClr val="F3F3F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4428" y="6104142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9275900" y="6104142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0626574" y="3739661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5218165" y="3739661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6554428" y="1384898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9275900" y="1384898"/>
            <a:ext cx="2445798" cy="2803720"/>
          </a:xfrm>
          <a:custGeom>
            <a:avLst/>
            <a:gdLst/>
            <a:ahLst/>
            <a:cxnLst/>
            <a:rect l="l" t="t" r="r" b="b"/>
            <a:pathLst>
              <a:path w="2445798" h="2803720">
                <a:moveTo>
                  <a:pt x="0" y="0"/>
                </a:moveTo>
                <a:lnTo>
                  <a:pt x="2445798" y="0"/>
                </a:lnTo>
                <a:lnTo>
                  <a:pt x="2445798" y="2803720"/>
                </a:lnTo>
                <a:lnTo>
                  <a:pt x="0" y="2803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7015674" y="2178637"/>
            <a:ext cx="1473004" cy="1178403"/>
          </a:xfrm>
          <a:custGeom>
            <a:avLst/>
            <a:gdLst/>
            <a:ahLst/>
            <a:cxnLst/>
            <a:rect l="l" t="t" r="r" b="b"/>
            <a:pathLst>
              <a:path w="1473004" h="1178403">
                <a:moveTo>
                  <a:pt x="0" y="0"/>
                </a:moveTo>
                <a:lnTo>
                  <a:pt x="1473003" y="0"/>
                </a:lnTo>
                <a:lnTo>
                  <a:pt x="1473003" y="1178403"/>
                </a:lnTo>
                <a:lnTo>
                  <a:pt x="0" y="11784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9770611" y="7141908"/>
            <a:ext cx="1456376" cy="728188"/>
          </a:xfrm>
          <a:custGeom>
            <a:avLst/>
            <a:gdLst/>
            <a:ahLst/>
            <a:cxnLst/>
            <a:rect l="l" t="t" r="r" b="b"/>
            <a:pathLst>
              <a:path w="1456376" h="728188">
                <a:moveTo>
                  <a:pt x="0" y="0"/>
                </a:moveTo>
                <a:lnTo>
                  <a:pt x="1456376" y="0"/>
                </a:lnTo>
                <a:lnTo>
                  <a:pt x="1456376" y="728188"/>
                </a:lnTo>
                <a:lnTo>
                  <a:pt x="0" y="7281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0" name="Group 10"/>
          <p:cNvGrpSpPr/>
          <p:nvPr/>
        </p:nvGrpSpPr>
        <p:grpSpPr>
          <a:xfrm>
            <a:off x="0" y="-17998"/>
            <a:ext cx="18288000" cy="1126671"/>
            <a:chOff x="0" y="0"/>
            <a:chExt cx="24384000" cy="15022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3992" cy="1502216"/>
            </a:xfrm>
            <a:custGeom>
              <a:avLst/>
              <a:gdLst/>
              <a:ahLst/>
              <a:cxnLst/>
              <a:rect l="l" t="t" r="r" b="b"/>
              <a:pathLst>
                <a:path w="24383992" h="1502216">
                  <a:moveTo>
                    <a:pt x="0" y="0"/>
                  </a:moveTo>
                  <a:lnTo>
                    <a:pt x="24383992" y="0"/>
                  </a:lnTo>
                  <a:lnTo>
                    <a:pt x="24383992" y="1502216"/>
                  </a:lnTo>
                  <a:lnTo>
                    <a:pt x="0" y="1502216"/>
                  </a:lnTo>
                  <a:close/>
                </a:path>
              </a:pathLst>
            </a:custGeom>
            <a:solidFill>
              <a:srgbClr val="D8CEAC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24384000" cy="158795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300"/>
                </a:lnSpc>
              </a:pPr>
              <a:r>
                <a:rPr lang="en-US" sz="4500">
                  <a:solidFill>
                    <a:srgbClr val="363434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3.  IMPLICACIONES PRÁCTICAS DE LA SANTIFICACIÓN POSICIONAL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09462" y="0"/>
            <a:ext cx="1078538" cy="1011829"/>
            <a:chOff x="0" y="0"/>
            <a:chExt cx="1438051" cy="13491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8021" cy="1349077"/>
            </a:xfrm>
            <a:custGeom>
              <a:avLst/>
              <a:gdLst/>
              <a:ahLst/>
              <a:cxnLst/>
              <a:rect l="l" t="t" r="r" b="b"/>
              <a:pathLst>
                <a:path w="1438021" h="1349077">
                  <a:moveTo>
                    <a:pt x="0" y="0"/>
                  </a:moveTo>
                  <a:lnTo>
                    <a:pt x="1438021" y="0"/>
                  </a:lnTo>
                  <a:lnTo>
                    <a:pt x="1438021" y="1349077"/>
                  </a:lnTo>
                  <a:lnTo>
                    <a:pt x="0" y="134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3296" r="-2" b="-329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096280" y="4352500"/>
            <a:ext cx="1506387" cy="1587760"/>
          </a:xfrm>
          <a:custGeom>
            <a:avLst/>
            <a:gdLst/>
            <a:ahLst/>
            <a:cxnLst/>
            <a:rect l="l" t="t" r="r" b="b"/>
            <a:pathLst>
              <a:path w="1506387" h="1587760">
                <a:moveTo>
                  <a:pt x="0" y="0"/>
                </a:moveTo>
                <a:lnTo>
                  <a:pt x="1506387" y="0"/>
                </a:lnTo>
                <a:lnTo>
                  <a:pt x="1506387" y="1587760"/>
                </a:lnTo>
                <a:lnTo>
                  <a:pt x="0" y="15877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7104751" y="6742693"/>
            <a:ext cx="1294849" cy="1452846"/>
          </a:xfrm>
          <a:custGeom>
            <a:avLst/>
            <a:gdLst/>
            <a:ahLst/>
            <a:cxnLst/>
            <a:rect l="l" t="t" r="r" b="b"/>
            <a:pathLst>
              <a:path w="1294849" h="1452846">
                <a:moveTo>
                  <a:pt x="0" y="0"/>
                </a:moveTo>
                <a:lnTo>
                  <a:pt x="1294849" y="0"/>
                </a:lnTo>
                <a:lnTo>
                  <a:pt x="1294849" y="1452847"/>
                </a:lnTo>
                <a:lnTo>
                  <a:pt x="0" y="14528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5771484" y="4557610"/>
            <a:ext cx="1513160" cy="1382650"/>
          </a:xfrm>
          <a:custGeom>
            <a:avLst/>
            <a:gdLst/>
            <a:ahLst/>
            <a:cxnLst/>
            <a:rect l="l" t="t" r="r" b="b"/>
            <a:pathLst>
              <a:path w="1513160" h="1382650">
                <a:moveTo>
                  <a:pt x="0" y="0"/>
                </a:moveTo>
                <a:lnTo>
                  <a:pt x="1513159" y="0"/>
                </a:lnTo>
                <a:lnTo>
                  <a:pt x="1513159" y="1382650"/>
                </a:lnTo>
                <a:lnTo>
                  <a:pt x="0" y="138265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Freeform 18"/>
          <p:cNvSpPr/>
          <p:nvPr/>
        </p:nvSpPr>
        <p:spPr>
          <a:xfrm>
            <a:off x="10009876" y="1985163"/>
            <a:ext cx="939212" cy="1565353"/>
          </a:xfrm>
          <a:custGeom>
            <a:avLst/>
            <a:gdLst/>
            <a:ahLst/>
            <a:cxnLst/>
            <a:rect l="l" t="t" r="r" b="b"/>
            <a:pathLst>
              <a:path w="939212" h="1565353">
                <a:moveTo>
                  <a:pt x="0" y="0"/>
                </a:moveTo>
                <a:lnTo>
                  <a:pt x="939212" y="0"/>
                </a:lnTo>
                <a:lnTo>
                  <a:pt x="939212" y="1565352"/>
                </a:lnTo>
                <a:lnTo>
                  <a:pt x="0" y="156535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8198692" y="3720982"/>
            <a:ext cx="1865907" cy="3021712"/>
          </a:xfrm>
          <a:custGeom>
            <a:avLst/>
            <a:gdLst/>
            <a:ahLst/>
            <a:cxnLst/>
            <a:rect l="l" t="t" r="r" b="b"/>
            <a:pathLst>
              <a:path w="1865907" h="3021712">
                <a:moveTo>
                  <a:pt x="0" y="0"/>
                </a:moveTo>
                <a:lnTo>
                  <a:pt x="1865907" y="0"/>
                </a:lnTo>
                <a:lnTo>
                  <a:pt x="1865907" y="3021711"/>
                </a:lnTo>
                <a:lnTo>
                  <a:pt x="0" y="302171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20" name="TextBox 20"/>
          <p:cNvSpPr txBox="1"/>
          <p:nvPr/>
        </p:nvSpPr>
        <p:spPr>
          <a:xfrm>
            <a:off x="1352091" y="1719800"/>
            <a:ext cx="4926112" cy="144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CRECIMIENTO ESPIRITUAL CONTINUO (FILIPENSES 3:12-14)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32206" y="1442238"/>
            <a:ext cx="4202853" cy="1929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MADUREZ Y CONOCIMIENTO DE LA VOLUNTAD DE DIOS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56879" y="7667331"/>
            <a:ext cx="3566872" cy="144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 dirty="0" err="1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DISCIPLINA</a:t>
            </a:r>
            <a:r>
              <a:rPr lang="en-US" sz="2783" b="1" spc="55" dirty="0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783" b="1" spc="55" dirty="0" err="1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ESPIRITUAL</a:t>
            </a:r>
            <a:r>
              <a:rPr lang="en-US" sz="2783" b="1" spc="55" dirty="0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</a:p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 dirty="0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(1 TIMOTEO 4:7-8)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02698" y="7687969"/>
            <a:ext cx="3666850" cy="95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TESTIMONIO DE VIDA (TITO 2:7-8)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5660" y="4766876"/>
            <a:ext cx="3938643" cy="144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DEPENDENCIA DEL ESPÍRITU SANTO (GÁLATAS 5:16-18)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34347" y="4876838"/>
            <a:ext cx="3419464" cy="95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7"/>
              </a:lnSpc>
              <a:spcBef>
                <a:spcPct val="0"/>
              </a:spcBef>
            </a:pPr>
            <a:r>
              <a:rPr lang="en-US" sz="2783" b="1" spc="55">
                <a:solidFill>
                  <a:srgbClr val="FDFDFC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NUEVA IDENTIDAD (1 PEDRO 2:9)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400" y="1866900"/>
            <a:ext cx="1765356" cy="1449798"/>
          </a:xfrm>
          <a:custGeom>
            <a:avLst/>
            <a:gdLst/>
            <a:ahLst/>
            <a:cxnLst/>
            <a:rect l="l" t="t" r="r" b="b"/>
            <a:pathLst>
              <a:path w="1765356" h="1449798">
                <a:moveTo>
                  <a:pt x="0" y="0"/>
                </a:moveTo>
                <a:lnTo>
                  <a:pt x="1765356" y="0"/>
                </a:lnTo>
                <a:lnTo>
                  <a:pt x="1765356" y="1449798"/>
                </a:lnTo>
                <a:lnTo>
                  <a:pt x="0" y="1449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81" b="-8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0482795" y="1805560"/>
            <a:ext cx="1868724" cy="1264503"/>
          </a:xfrm>
          <a:custGeom>
            <a:avLst/>
            <a:gdLst/>
            <a:ahLst/>
            <a:cxnLst/>
            <a:rect l="l" t="t" r="r" b="b"/>
            <a:pathLst>
              <a:path w="1868724" h="1264503">
                <a:moveTo>
                  <a:pt x="0" y="0"/>
                </a:moveTo>
                <a:lnTo>
                  <a:pt x="1868724" y="0"/>
                </a:lnTo>
                <a:lnTo>
                  <a:pt x="1868724" y="1264503"/>
                </a:lnTo>
                <a:lnTo>
                  <a:pt x="0" y="12645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14" r="-114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11460579" y="3437588"/>
            <a:ext cx="5698355" cy="1691699"/>
            <a:chOff x="0" y="0"/>
            <a:chExt cx="7597807" cy="22555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97775" cy="2255647"/>
            </a:xfrm>
            <a:custGeom>
              <a:avLst/>
              <a:gdLst/>
              <a:ahLst/>
              <a:cxnLst/>
              <a:rect l="l" t="t" r="r" b="b"/>
              <a:pathLst>
                <a:path w="7597775" h="2255647">
                  <a:moveTo>
                    <a:pt x="0" y="0"/>
                  </a:moveTo>
                  <a:lnTo>
                    <a:pt x="7597775" y="0"/>
                  </a:lnTo>
                  <a:lnTo>
                    <a:pt x="7597775" y="2255647"/>
                  </a:lnTo>
                  <a:lnTo>
                    <a:pt x="0" y="225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" r="-44" b="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51520" y="1805560"/>
            <a:ext cx="5022080" cy="1411552"/>
            <a:chOff x="0" y="0"/>
            <a:chExt cx="6696107" cy="18820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96075" cy="1882140"/>
            </a:xfrm>
            <a:custGeom>
              <a:avLst/>
              <a:gdLst/>
              <a:ahLst/>
              <a:cxnLst/>
              <a:rect l="l" t="t" r="r" b="b"/>
              <a:pathLst>
                <a:path w="6696075" h="1882140">
                  <a:moveTo>
                    <a:pt x="5720207" y="0"/>
                  </a:moveTo>
                  <a:cubicBezTo>
                    <a:pt x="6259195" y="0"/>
                    <a:pt x="6696075" y="421259"/>
                    <a:pt x="6696075" y="941070"/>
                  </a:cubicBezTo>
                  <a:cubicBezTo>
                    <a:pt x="6696075" y="1460881"/>
                    <a:pt x="6259195" y="1882140"/>
                    <a:pt x="5720207" y="1882140"/>
                  </a:cubicBezTo>
                  <a:lnTo>
                    <a:pt x="975868" y="1882140"/>
                  </a:lnTo>
                  <a:cubicBezTo>
                    <a:pt x="436880" y="1882013"/>
                    <a:pt x="0" y="1460754"/>
                    <a:pt x="0" y="941070"/>
                  </a:cubicBezTo>
                  <a:cubicBezTo>
                    <a:pt x="0" y="421386"/>
                    <a:pt x="436880" y="0"/>
                    <a:pt x="975868" y="0"/>
                  </a:cubicBezTo>
                  <a:close/>
                </a:path>
              </a:pathLst>
            </a:custGeom>
            <a:solidFill>
              <a:srgbClr val="8F3333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51520" y="1569704"/>
            <a:ext cx="5022080" cy="1647408"/>
            <a:chOff x="0" y="0"/>
            <a:chExt cx="6696107" cy="2196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96107" cy="2196544"/>
            </a:xfrm>
            <a:custGeom>
              <a:avLst/>
              <a:gdLst/>
              <a:ahLst/>
              <a:cxnLst/>
              <a:rect l="l" t="t" r="r" b="b"/>
              <a:pathLst>
                <a:path w="6696107" h="2196544">
                  <a:moveTo>
                    <a:pt x="0" y="0"/>
                  </a:moveTo>
                  <a:lnTo>
                    <a:pt x="6696107" y="0"/>
                  </a:lnTo>
                  <a:lnTo>
                    <a:pt x="6696107" y="2196544"/>
                  </a:lnTo>
                  <a:lnTo>
                    <a:pt x="0" y="21965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6696107" cy="21108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4000" b="1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Respuesta Bíblica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14053" y="2511336"/>
            <a:ext cx="3402169" cy="952306"/>
            <a:chOff x="0" y="0"/>
            <a:chExt cx="4536226" cy="12697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36313" cy="1269746"/>
            </a:xfrm>
            <a:custGeom>
              <a:avLst/>
              <a:gdLst/>
              <a:ahLst/>
              <a:cxnLst/>
              <a:rect l="l" t="t" r="r" b="b"/>
              <a:pathLst>
                <a:path w="4536313" h="1269746">
                  <a:moveTo>
                    <a:pt x="3402203" y="0"/>
                  </a:moveTo>
                  <a:cubicBezTo>
                    <a:pt x="4028567" y="0"/>
                    <a:pt x="4536313" y="284226"/>
                    <a:pt x="4536313" y="634873"/>
                  </a:cubicBezTo>
                  <a:cubicBezTo>
                    <a:pt x="4536313" y="985520"/>
                    <a:pt x="4028567" y="1269746"/>
                    <a:pt x="3402203" y="1269746"/>
                  </a:cubicBezTo>
                  <a:lnTo>
                    <a:pt x="1134110" y="1269746"/>
                  </a:lnTo>
                  <a:cubicBezTo>
                    <a:pt x="507746" y="1269746"/>
                    <a:pt x="0" y="985520"/>
                    <a:pt x="0" y="634873"/>
                  </a:cubicBezTo>
                  <a:cubicBezTo>
                    <a:pt x="0" y="284226"/>
                    <a:pt x="507746" y="0"/>
                    <a:pt x="1134110" y="0"/>
                  </a:cubicBezTo>
                  <a:close/>
                </a:path>
              </a:pathLst>
            </a:custGeom>
            <a:solidFill>
              <a:srgbClr val="F5EDD9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48722" y="2454168"/>
            <a:ext cx="3932832" cy="1205463"/>
            <a:chOff x="0" y="0"/>
            <a:chExt cx="5243776" cy="16072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43776" cy="1607284"/>
            </a:xfrm>
            <a:custGeom>
              <a:avLst/>
              <a:gdLst/>
              <a:ahLst/>
              <a:cxnLst/>
              <a:rect l="l" t="t" r="r" b="b"/>
              <a:pathLst>
                <a:path w="5243776" h="1607284">
                  <a:moveTo>
                    <a:pt x="0" y="0"/>
                  </a:moveTo>
                  <a:lnTo>
                    <a:pt x="5243776" y="0"/>
                  </a:lnTo>
                  <a:lnTo>
                    <a:pt x="5243776" y="1607284"/>
                  </a:lnTo>
                  <a:lnTo>
                    <a:pt x="0" y="16072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243776" cy="16072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38"/>
                </a:lnSpc>
              </a:pPr>
              <a:r>
                <a:rPr lang="en-US" sz="4400" b="1">
                  <a:solidFill>
                    <a:srgbClr val="E50B0C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Error 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76184" y="5219700"/>
            <a:ext cx="8511816" cy="3970011"/>
            <a:chOff x="0" y="0"/>
            <a:chExt cx="11349088" cy="52933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349101" cy="5293360"/>
            </a:xfrm>
            <a:custGeom>
              <a:avLst/>
              <a:gdLst/>
              <a:ahLst/>
              <a:cxnLst/>
              <a:rect l="l" t="t" r="r" b="b"/>
              <a:pathLst>
                <a:path w="11349101" h="5293360">
                  <a:moveTo>
                    <a:pt x="0" y="0"/>
                  </a:moveTo>
                  <a:lnTo>
                    <a:pt x="11349101" y="0"/>
                  </a:lnTo>
                  <a:lnTo>
                    <a:pt x="11349101" y="5293360"/>
                  </a:lnTo>
                  <a:lnTo>
                    <a:pt x="0" y="5293360"/>
                  </a:lnTo>
                  <a:close/>
                </a:path>
              </a:pathLst>
            </a:custGeom>
            <a:solidFill>
              <a:srgbClr val="5AC5B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76184" y="5038874"/>
            <a:ext cx="8359416" cy="4150837"/>
            <a:chOff x="0" y="0"/>
            <a:chExt cx="11145888" cy="55344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145888" cy="5534449"/>
            </a:xfrm>
            <a:custGeom>
              <a:avLst/>
              <a:gdLst/>
              <a:ahLst/>
              <a:cxnLst/>
              <a:rect l="l" t="t" r="r" b="b"/>
              <a:pathLst>
                <a:path w="11145888" h="5534449">
                  <a:moveTo>
                    <a:pt x="0" y="0"/>
                  </a:moveTo>
                  <a:lnTo>
                    <a:pt x="11145888" y="0"/>
                  </a:lnTo>
                  <a:lnTo>
                    <a:pt x="11145888" y="5534449"/>
                  </a:lnTo>
                  <a:lnTo>
                    <a:pt x="0" y="5534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1145888" cy="56011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8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5801264" y="3822567"/>
            <a:ext cx="3600959" cy="5367144"/>
          </a:xfrm>
          <a:custGeom>
            <a:avLst/>
            <a:gdLst/>
            <a:ahLst/>
            <a:cxnLst/>
            <a:rect l="l" t="t" r="r" b="b"/>
            <a:pathLst>
              <a:path w="3600959" h="5367144">
                <a:moveTo>
                  <a:pt x="0" y="0"/>
                </a:moveTo>
                <a:lnTo>
                  <a:pt x="3600959" y="0"/>
                </a:lnTo>
                <a:lnTo>
                  <a:pt x="3600959" y="5367144"/>
                </a:lnTo>
                <a:lnTo>
                  <a:pt x="0" y="53671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1855" r="-61855"/>
            </a:stretch>
          </a:blipFill>
          <a:ln w="1714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22" name="Group 22"/>
          <p:cNvGrpSpPr/>
          <p:nvPr/>
        </p:nvGrpSpPr>
        <p:grpSpPr>
          <a:xfrm>
            <a:off x="232238" y="4210644"/>
            <a:ext cx="5315696" cy="4828250"/>
            <a:chOff x="0" y="0"/>
            <a:chExt cx="7087595" cy="64376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87616" cy="6437668"/>
            </a:xfrm>
            <a:custGeom>
              <a:avLst/>
              <a:gdLst/>
              <a:ahLst/>
              <a:cxnLst/>
              <a:rect l="l" t="t" r="r" b="b"/>
              <a:pathLst>
                <a:path w="7087616" h="6437668">
                  <a:moveTo>
                    <a:pt x="226949" y="0"/>
                  </a:moveTo>
                  <a:lnTo>
                    <a:pt x="6860540" y="0"/>
                  </a:lnTo>
                  <a:cubicBezTo>
                    <a:pt x="6920738" y="0"/>
                    <a:pt x="6978523" y="55711"/>
                    <a:pt x="7021068" y="155061"/>
                  </a:cubicBezTo>
                  <a:cubicBezTo>
                    <a:pt x="7063613" y="254412"/>
                    <a:pt x="7087616" y="389046"/>
                    <a:pt x="7087616" y="529405"/>
                  </a:cubicBezTo>
                  <a:lnTo>
                    <a:pt x="7087616" y="5908107"/>
                  </a:lnTo>
                  <a:cubicBezTo>
                    <a:pt x="7087616" y="6048467"/>
                    <a:pt x="7063740" y="6183256"/>
                    <a:pt x="7021068" y="6282451"/>
                  </a:cubicBezTo>
                  <a:cubicBezTo>
                    <a:pt x="6978397" y="6381647"/>
                    <a:pt x="6920738" y="6437668"/>
                    <a:pt x="6860540" y="6437668"/>
                  </a:cubicBezTo>
                  <a:lnTo>
                    <a:pt x="226949" y="6437668"/>
                  </a:lnTo>
                  <a:cubicBezTo>
                    <a:pt x="166751" y="6437668"/>
                    <a:pt x="108966" y="6381802"/>
                    <a:pt x="66421" y="6282606"/>
                  </a:cubicBezTo>
                  <a:cubicBezTo>
                    <a:pt x="23876" y="6183411"/>
                    <a:pt x="0" y="6048621"/>
                    <a:pt x="0" y="5908107"/>
                  </a:cubicBezTo>
                  <a:lnTo>
                    <a:pt x="0" y="529560"/>
                  </a:lnTo>
                  <a:cubicBezTo>
                    <a:pt x="0" y="389200"/>
                    <a:pt x="23876" y="254412"/>
                    <a:pt x="66548" y="155216"/>
                  </a:cubicBezTo>
                  <a:cubicBezTo>
                    <a:pt x="109220" y="56020"/>
                    <a:pt x="166751" y="0"/>
                    <a:pt x="226949" y="0"/>
                  </a:cubicBezTo>
                  <a:close/>
                </a:path>
              </a:pathLst>
            </a:custGeom>
            <a:solidFill>
              <a:srgbClr val="8F3333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68498" y="4317830"/>
            <a:ext cx="4843176" cy="4438552"/>
            <a:chOff x="0" y="0"/>
            <a:chExt cx="7087595" cy="64954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087595" cy="6495461"/>
            </a:xfrm>
            <a:custGeom>
              <a:avLst/>
              <a:gdLst/>
              <a:ahLst/>
              <a:cxnLst/>
              <a:rect l="l" t="t" r="r" b="b"/>
              <a:pathLst>
                <a:path w="7087595" h="6495461">
                  <a:moveTo>
                    <a:pt x="0" y="0"/>
                  </a:moveTo>
                  <a:lnTo>
                    <a:pt x="7087595" y="0"/>
                  </a:lnTo>
                  <a:lnTo>
                    <a:pt x="7087595" y="6495461"/>
                  </a:lnTo>
                  <a:lnTo>
                    <a:pt x="0" y="64954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7087595" cy="65526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CREER QUE LA SANTIFICACIÓN PROGRESIVA ES ÚNICAMENTE </a:t>
              </a:r>
              <a:r>
                <a:rPr lang="en-US" sz="3099" b="1" dirty="0" smtClean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DESARROLLADA </a:t>
              </a:r>
              <a:r>
                <a:rPr lang="en-US" sz="3099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POR EL CREYENTE, SUS CAPACIDADES Y SU ESFUERZO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809279" y="108980"/>
            <a:ext cx="1326321" cy="1418844"/>
            <a:chOff x="0" y="0"/>
            <a:chExt cx="1768428" cy="18917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68475" cy="1891792"/>
            </a:xfrm>
            <a:custGeom>
              <a:avLst/>
              <a:gdLst/>
              <a:ahLst/>
              <a:cxnLst/>
              <a:rect l="l" t="t" r="r" b="b"/>
              <a:pathLst>
                <a:path w="1768475" h="1891792">
                  <a:moveTo>
                    <a:pt x="0" y="0"/>
                  </a:moveTo>
                  <a:lnTo>
                    <a:pt x="1768475" y="0"/>
                  </a:lnTo>
                  <a:lnTo>
                    <a:pt x="1768475" y="1891792"/>
                  </a:lnTo>
                  <a:lnTo>
                    <a:pt x="0" y="1891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492" r="-8489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4747" y="476250"/>
            <a:ext cx="10513035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899" dirty="0">
                <a:solidFill>
                  <a:srgbClr val="FFBD59"/>
                </a:solidFill>
                <a:latin typeface="Fredoka"/>
                <a:ea typeface="Fredoka"/>
                <a:cs typeface="Fredoka"/>
                <a:sym typeface="Fredoka"/>
              </a:rPr>
              <a:t>...PARA REDARGÜIR</a:t>
            </a:r>
          </a:p>
          <a:p>
            <a:pPr algn="ctr">
              <a:lnSpc>
                <a:spcPts val="6299"/>
              </a:lnSpc>
            </a:pPr>
            <a:r>
              <a:rPr lang="en-US" sz="4000" dirty="0">
                <a:solidFill>
                  <a:srgbClr val="FFBD59"/>
                </a:solidFill>
                <a:latin typeface="Fredoka"/>
                <a:ea typeface="Fredoka"/>
                <a:cs typeface="Fredoka"/>
                <a:sym typeface="Fredoka"/>
              </a:rPr>
              <a:t>(DISCERNIR EL ERROR)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025595" y="5443612"/>
            <a:ext cx="8262405" cy="363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7"/>
              </a:lnSpc>
              <a:spcBef>
                <a:spcPct val="0"/>
              </a:spcBef>
            </a:pP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La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santificación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progresiva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una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obra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cooperativa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.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Aunque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el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creyente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debe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esforzarse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y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seguir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la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santidad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con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una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actitud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correcta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el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Espíritu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Santo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quien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capacita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,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instruye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por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la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Palabra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y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faculta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en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este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r>
              <a:rPr lang="en-US" sz="2912" b="1" spc="58" dirty="0" err="1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proceso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 </a:t>
            </a:r>
            <a:endParaRPr lang="en-US" sz="2912" b="1" spc="58" dirty="0" smtClean="0">
              <a:solidFill>
                <a:srgbClr val="050403"/>
              </a:solidFill>
              <a:latin typeface="Open Sauce SemiBold Bold"/>
              <a:ea typeface="Open Sauce SemiBold Bold"/>
              <a:cs typeface="Open Sauce SemiBold Bold"/>
              <a:sym typeface="Open Sauce SemiBold Bold"/>
            </a:endParaRPr>
          </a:p>
          <a:p>
            <a:pPr algn="ctr">
              <a:lnSpc>
                <a:spcPts val="4077"/>
              </a:lnSpc>
              <a:spcBef>
                <a:spcPct val="0"/>
              </a:spcBef>
            </a:pPr>
            <a:r>
              <a:rPr lang="en-US" sz="2912" b="1" spc="58" dirty="0" smtClean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(</a:t>
            </a:r>
            <a:r>
              <a:rPr lang="en-US" sz="2912" b="1" spc="58" dirty="0">
                <a:solidFill>
                  <a:srgbClr val="050403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2 Tesalonicenses 2:13).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50000">
              <a:srgbClr val="555555">
                <a:alpha val="100000"/>
              </a:srgbClr>
            </a:gs>
            <a:gs pos="100000">
              <a:srgbClr val="82020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88934" y="-1084957"/>
            <a:ext cx="10899066" cy="11371957"/>
          </a:xfrm>
          <a:custGeom>
            <a:avLst/>
            <a:gdLst/>
            <a:ahLst/>
            <a:cxnLst/>
            <a:rect l="l" t="t" r="r" b="b"/>
            <a:pathLst>
              <a:path w="10899066" h="11371957">
                <a:moveTo>
                  <a:pt x="0" y="0"/>
                </a:moveTo>
                <a:lnTo>
                  <a:pt x="10899066" y="0"/>
                </a:lnTo>
                <a:lnTo>
                  <a:pt x="10899066" y="11371957"/>
                </a:lnTo>
                <a:lnTo>
                  <a:pt x="0" y="11371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7388934" y="0"/>
            <a:ext cx="10899066" cy="5962062"/>
            <a:chOff x="0" y="0"/>
            <a:chExt cx="14532088" cy="79494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32102" cy="7949438"/>
            </a:xfrm>
            <a:custGeom>
              <a:avLst/>
              <a:gdLst/>
              <a:ahLst/>
              <a:cxnLst/>
              <a:rect l="l" t="t" r="r" b="b"/>
              <a:pathLst>
                <a:path w="14532102" h="7949438">
                  <a:moveTo>
                    <a:pt x="0" y="0"/>
                  </a:moveTo>
                  <a:lnTo>
                    <a:pt x="14532102" y="0"/>
                  </a:lnTo>
                  <a:lnTo>
                    <a:pt x="14532102" y="7949438"/>
                  </a:lnTo>
                  <a:lnTo>
                    <a:pt x="0" y="7949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0897" b="-1089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7381" y="3952875"/>
            <a:ext cx="7151552" cy="3201266"/>
            <a:chOff x="0" y="0"/>
            <a:chExt cx="9535403" cy="42683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35402" cy="4268355"/>
            </a:xfrm>
            <a:custGeom>
              <a:avLst/>
              <a:gdLst/>
              <a:ahLst/>
              <a:cxnLst/>
              <a:rect l="l" t="t" r="r" b="b"/>
              <a:pathLst>
                <a:path w="9535402" h="4268355">
                  <a:moveTo>
                    <a:pt x="0" y="0"/>
                  </a:moveTo>
                  <a:lnTo>
                    <a:pt x="9535402" y="0"/>
                  </a:lnTo>
                  <a:lnTo>
                    <a:pt x="9535402" y="4268355"/>
                  </a:lnTo>
                  <a:lnTo>
                    <a:pt x="0" y="42683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9535403" cy="42588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680"/>
                </a:lnSpc>
              </a:pPr>
              <a:r>
                <a:rPr lang="en-US" sz="6400">
                  <a:solidFill>
                    <a:srgbClr val="F3F3F3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   ...PARA              </a:t>
              </a:r>
            </a:p>
            <a:p>
              <a:pPr algn="l">
                <a:lnSpc>
                  <a:spcPts val="7680"/>
                </a:lnSpc>
              </a:pPr>
              <a:r>
                <a:rPr lang="en-US" sz="6400">
                  <a:solidFill>
                    <a:srgbClr val="F3F3F3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            CORREGIR</a:t>
              </a:r>
            </a:p>
            <a:p>
              <a:pPr algn="l">
                <a:lnSpc>
                  <a:spcPts val="3600"/>
                </a:lnSpc>
              </a:pPr>
              <a:r>
                <a:rPr lang="en-US" sz="3000">
                  <a:solidFill>
                    <a:srgbClr val="F3F3F3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             (ENDEREZAR LA DIRECCIÓN)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709" y="0"/>
            <a:ext cx="2762573" cy="2557537"/>
            <a:chOff x="0" y="0"/>
            <a:chExt cx="2405308" cy="22267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5253" cy="2226818"/>
            </a:xfrm>
            <a:custGeom>
              <a:avLst/>
              <a:gdLst/>
              <a:ahLst/>
              <a:cxnLst/>
              <a:rect l="l" t="t" r="r" b="b"/>
              <a:pathLst>
                <a:path w="2405253" h="2226818">
                  <a:moveTo>
                    <a:pt x="0" y="0"/>
                  </a:moveTo>
                  <a:lnTo>
                    <a:pt x="2405253" y="0"/>
                  </a:lnTo>
                  <a:lnTo>
                    <a:pt x="2405253" y="2226818"/>
                  </a:lnTo>
                  <a:lnTo>
                    <a:pt x="0" y="2226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3" r="-2" b="-32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423650" y="6242629"/>
            <a:ext cx="10864350" cy="370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23"/>
              </a:lnSpc>
              <a:spcBef>
                <a:spcPct val="0"/>
              </a:spcBef>
            </a:pPr>
            <a:r>
              <a:rPr lang="en-US" sz="3516" b="1" spc="7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Filipenses 2:13 resalta que es Dios quien genera tanto el deseo como la acción en nosotros. 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 b="1" spc="70">
                <a:solidFill>
                  <a:srgbClr val="000000"/>
                </a:solidFill>
                <a:latin typeface="Open Sauce SemiBold Bold"/>
                <a:ea typeface="Open Sauce SemiBold Bold"/>
                <a:cs typeface="Open Sauce SemiBold Bold"/>
                <a:sym typeface="Open Sauce SemiBold Bold"/>
              </a:rPr>
              <a:t>La vida cristiana es un viaje de transformación constante que demanda perseverancia y dependencia diaria de Dios.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572</Words>
  <Application>Microsoft Office PowerPoint</Application>
  <PresentationFormat>Personalizado</PresentationFormat>
  <Paragraphs>54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Arimo Bold</vt:lpstr>
      <vt:lpstr>Arial</vt:lpstr>
      <vt:lpstr>TT Rounds Condensed Bold</vt:lpstr>
      <vt:lpstr>DM Serif Display</vt:lpstr>
      <vt:lpstr>Arimo Italics</vt:lpstr>
      <vt:lpstr>Calibri</vt:lpstr>
      <vt:lpstr>Fredoka</vt:lpstr>
      <vt:lpstr>Glacial Indifference Bold</vt:lpstr>
      <vt:lpstr>Open Sauce SemiBold Bold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DOCTRINA DE LA SANTIFICACIÓN ( PROGRESIVA.pptx</dc:title>
  <cp:lastModifiedBy>ACER</cp:lastModifiedBy>
  <cp:revision>6</cp:revision>
  <dcterms:created xsi:type="dcterms:W3CDTF">2006-08-16T00:00:00Z</dcterms:created>
  <dcterms:modified xsi:type="dcterms:W3CDTF">2025-03-21T16:19:45Z</dcterms:modified>
  <dc:identifier>DAGiOe_svmY</dc:identifier>
</cp:coreProperties>
</file>