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74" r:id="rId2"/>
    <p:sldId id="257" r:id="rId3"/>
    <p:sldId id="267" r:id="rId4"/>
    <p:sldId id="258" r:id="rId5"/>
    <p:sldId id="259" r:id="rId6"/>
    <p:sldId id="260" r:id="rId7"/>
    <p:sldId id="269" r:id="rId8"/>
    <p:sldId id="27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3"/>
    <p:restoredTop sz="95748"/>
  </p:normalViewPr>
  <p:slideViewPr>
    <p:cSldViewPr snapToGrid="0">
      <p:cViewPr varScale="1">
        <p:scale>
          <a:sx n="82" d="100"/>
          <a:sy n="82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444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0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572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7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9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D11D656-D293-BA08-5103-F09D0DC49734}"/>
              </a:ext>
            </a:extLst>
          </p:cNvPr>
          <p:cNvSpPr/>
          <p:nvPr userDrawn="1"/>
        </p:nvSpPr>
        <p:spPr>
          <a:xfrm>
            <a:off x="145149" y="88022"/>
            <a:ext cx="11888208" cy="87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261B3D0-0848-0D2B-5512-EB6CAA7DC9AD}"/>
              </a:ext>
            </a:extLst>
          </p:cNvPr>
          <p:cNvSpPr/>
          <p:nvPr userDrawn="1"/>
        </p:nvSpPr>
        <p:spPr>
          <a:xfrm>
            <a:off x="1170434" y="6639226"/>
            <a:ext cx="9839979" cy="208786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224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9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6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9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2BB159-28E7-9489-D9EC-AB8BEE0E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BB1981A-C1BC-F676-806F-B0A1278DB2B2}"/>
              </a:ext>
            </a:extLst>
          </p:cNvPr>
          <p:cNvSpPr txBox="1"/>
          <p:nvPr/>
        </p:nvSpPr>
        <p:spPr>
          <a:xfrm>
            <a:off x="72537" y="2274838"/>
            <a:ext cx="8928586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MX" sz="7200" dirty="0">
                <a:solidFill>
                  <a:schemeClr val="bg1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Verdades                                </a:t>
            </a:r>
          </a:p>
          <a:p>
            <a:r>
              <a:rPr lang="es-MX" sz="72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               </a:t>
            </a:r>
            <a:r>
              <a:rPr lang="es-MX" sz="7200" dirty="0">
                <a:solidFill>
                  <a:schemeClr val="bg1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Palpables.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A12778E-5937-242F-6606-7B14FF36A681}"/>
              </a:ext>
            </a:extLst>
          </p:cNvPr>
          <p:cNvSpPr/>
          <p:nvPr/>
        </p:nvSpPr>
        <p:spPr>
          <a:xfrm>
            <a:off x="9776722" y="96248"/>
            <a:ext cx="21119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20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Lección </a:t>
            </a:r>
            <a:r>
              <a:rPr lang="es-MX" sz="2000" b="1" dirty="0">
                <a:ln/>
                <a:solidFill>
                  <a:schemeClr val="accent1">
                    <a:lumMod val="50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4</a:t>
            </a:r>
            <a:endParaRPr lang="es-MX" sz="20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ctr"/>
            <a:r>
              <a:rPr lang="es-MX" sz="2000" b="1" dirty="0">
                <a:ln/>
                <a:solidFill>
                  <a:schemeClr val="accent1">
                    <a:lumMod val="50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18 Mayo</a:t>
            </a:r>
            <a:endParaRPr lang="es-MX" sz="20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C39AFB5-D9D5-FA43-34AD-2584B06BB6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4571" y="96248"/>
            <a:ext cx="2905019" cy="5898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8EF1E7A-0E3D-FFE0-3E62-5DF1D17E5D4D}"/>
              </a:ext>
            </a:extLst>
          </p:cNvPr>
          <p:cNvSpPr/>
          <p:nvPr/>
        </p:nvSpPr>
        <p:spPr>
          <a:xfrm>
            <a:off x="9760654" y="191118"/>
            <a:ext cx="32893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1026" name="Picture 2" descr="La verdad, quieras o no, está ahí">
            <a:extLst>
              <a:ext uri="{FF2B5EF4-FFF2-40B4-BE49-F238E27FC236}">
                <a16:creationId xmlns:a16="http://schemas.microsoft.com/office/drawing/2014/main" xmlns="" id="{E8EFC7B7-DB75-6803-1544-7FF338A8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3" y="2274838"/>
            <a:ext cx="3057273" cy="23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3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C07271-045A-3FBA-5706-C3F462177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145351-C03F-7093-9275-D5B0D247D1D5}"/>
              </a:ext>
            </a:extLst>
          </p:cNvPr>
          <p:cNvSpPr txBox="1"/>
          <p:nvPr/>
        </p:nvSpPr>
        <p:spPr>
          <a:xfrm flipH="1">
            <a:off x="349777" y="954590"/>
            <a:ext cx="3189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Para </a:t>
            </a:r>
          </a:p>
          <a:p>
            <a:pPr algn="ctr"/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orregI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</a:t>
            </a:r>
            <a:endParaRPr lang="es-MX" sz="24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22E7465-8CA0-4E5C-9C03-92B8FDE61006}"/>
              </a:ext>
            </a:extLst>
          </p:cNvPr>
          <p:cNvSpPr txBox="1"/>
          <p:nvPr/>
        </p:nvSpPr>
        <p:spPr>
          <a:xfrm flipH="1">
            <a:off x="1666567" y="202684"/>
            <a:ext cx="7309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Enderezar la Dirección</a:t>
            </a:r>
            <a:endParaRPr lang="es-MX" sz="3200" dirty="0">
              <a:solidFill>
                <a:schemeClr val="accent1">
                  <a:lumMod val="50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7AD091F-68DF-1F3C-72BC-F93F2D26EFED}"/>
              </a:ext>
            </a:extLst>
          </p:cNvPr>
          <p:cNvSpPr txBox="1"/>
          <p:nvPr/>
        </p:nvSpPr>
        <p:spPr>
          <a:xfrm>
            <a:off x="755779" y="874305"/>
            <a:ext cx="108981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Muchas personas sacan de contexto versículos bíblicos y obviamente sin una adecuada preparación de las Sagradas </a:t>
            </a:r>
            <a:r>
              <a:rPr lang="es-MX" sz="2800" dirty="0" smtClean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Escrituras, </a:t>
            </a:r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pueden llegar a conclusiones erróneas tales como afirmar que la Biblia es machista, sangrienta o que Dios es injusto.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DE9DEC-C738-46BE-008D-5DE47A64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8100"/>
            <a:ext cx="685800" cy="698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436CB04-518F-B0E6-78B0-C620D5F412F5}"/>
              </a:ext>
            </a:extLst>
          </p:cNvPr>
          <p:cNvSpPr txBox="1"/>
          <p:nvPr/>
        </p:nvSpPr>
        <p:spPr>
          <a:xfrm>
            <a:off x="755779" y="3368490"/>
            <a:ext cx="62905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u="sng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2ª Timoteo 3:16 nos recuerda. Toda la Escritura es inspirada por Dios</a:t>
            </a:r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no debemos descontextualizarla o sacar solo párrafos, frases ni aplicarla prejuiciosamente. </a:t>
            </a:r>
          </a:p>
        </p:txBody>
      </p:sp>
      <p:pic>
        <p:nvPicPr>
          <p:cNvPr id="5122" name="Picture 2" descr="Textos Fuera de Contexto - YouTube">
            <a:extLst>
              <a:ext uri="{FF2B5EF4-FFF2-40B4-BE49-F238E27FC236}">
                <a16:creationId xmlns:a16="http://schemas.microsoft.com/office/drawing/2014/main" xmlns="" id="{0093EA05-B322-5897-BEF7-EBAC33EB3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1360"/>
          <a:stretch/>
        </p:blipFill>
        <p:spPr bwMode="auto">
          <a:xfrm>
            <a:off x="7419513" y="3497090"/>
            <a:ext cx="4572000" cy="25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0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F9AA57-5B20-F807-7DC5-17CECF57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5547A0B-DECF-EB4E-98C5-7161120362C3}"/>
              </a:ext>
            </a:extLst>
          </p:cNvPr>
          <p:cNvSpPr txBox="1"/>
          <p:nvPr/>
        </p:nvSpPr>
        <p:spPr>
          <a:xfrm flipH="1">
            <a:off x="350140" y="954590"/>
            <a:ext cx="3189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Para </a:t>
            </a:r>
          </a:p>
          <a:p>
            <a:pPr algn="ctr"/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truir</a:t>
            </a:r>
            <a:endParaRPr lang="es-MX" sz="24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A6A478B-F330-4E3C-FDDA-9E0AD8321EFB}"/>
              </a:ext>
            </a:extLst>
          </p:cNvPr>
          <p:cNvSpPr txBox="1"/>
          <p:nvPr/>
        </p:nvSpPr>
        <p:spPr>
          <a:xfrm flipH="1">
            <a:off x="1638575" y="335907"/>
            <a:ext cx="861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Capacitar para Vivir como a Dios le agrada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7DA650-1BC8-CB25-9E18-4DDD8A0A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8100"/>
            <a:ext cx="673100" cy="685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C201A9D-A031-7CB6-5032-17FF8881E015}"/>
              </a:ext>
            </a:extLst>
          </p:cNvPr>
          <p:cNvSpPr txBox="1"/>
          <p:nvPr/>
        </p:nvSpPr>
        <p:spPr>
          <a:xfrm>
            <a:off x="1109873" y="988025"/>
            <a:ext cx="103952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La carta del mismo Pablo a Tito le remarca el mismo tema: habla lo que está de acuerdo con la </a:t>
            </a:r>
            <a:r>
              <a:rPr lang="es-MX" sz="2800" u="sng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sana doctrina</a:t>
            </a:r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Tito 2:1. </a:t>
            </a:r>
          </a:p>
          <a:p>
            <a:pPr algn="just"/>
            <a:r>
              <a:rPr lang="es-MX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</a:t>
            </a:r>
            <a:r>
              <a:rPr lang="es-MX" sz="28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 capítulo 3 nos aclara que El Señor nos salvó no por obras de justicia sino por su misericordia y que justificados por su gracia vengamos a ser herederos conforme a la esperanza de la vida eterna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1D0BD92-365F-65CF-867A-E297DB0FD6CF}"/>
              </a:ext>
            </a:extLst>
          </p:cNvPr>
          <p:cNvSpPr txBox="1"/>
          <p:nvPr/>
        </p:nvSpPr>
        <p:spPr>
          <a:xfrm>
            <a:off x="1109873" y="4010513"/>
            <a:ext cx="569214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i="0" u="sng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Tito 3:9</a:t>
            </a:r>
            <a:r>
              <a:rPr lang="es-MX" sz="2400" b="1" i="0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s-MX" sz="2400" b="0" i="1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Pero evita las cuestiones necias, y genealogías, y contenciones, y discusiones acerca de la ley; porque son vanas y sin provecho. </a:t>
            </a:r>
            <a:endParaRPr lang="es-MX" sz="24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6146" name="Picture 2" descr="Arcoiris De Promesa (@arcoirisdepromesa) • Instagram photos and videos">
            <a:extLst>
              <a:ext uri="{FF2B5EF4-FFF2-40B4-BE49-F238E27FC236}">
                <a16:creationId xmlns:a16="http://schemas.microsoft.com/office/drawing/2014/main" xmlns="" id="{C3EE2612-9CE9-A058-FB0C-3FCCC928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25" y="3331196"/>
            <a:ext cx="2735522" cy="27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5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DA2DF4-B3D6-D8C9-27B3-E329CACA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CA3E907-CDAF-2037-70C1-84E856EB2250}"/>
              </a:ext>
            </a:extLst>
          </p:cNvPr>
          <p:cNvSpPr txBox="1"/>
          <p:nvPr/>
        </p:nvSpPr>
        <p:spPr>
          <a:xfrm rot="10800000" flipH="1" flipV="1">
            <a:off x="2378524" y="138225"/>
            <a:ext cx="7278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Conclusión</a:t>
            </a:r>
            <a:endParaRPr lang="es-MX" sz="3600" dirty="0">
              <a:solidFill>
                <a:schemeClr val="accent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10B02E4-E6CB-142D-8420-C2582ED5618C}"/>
              </a:ext>
            </a:extLst>
          </p:cNvPr>
          <p:cNvSpPr txBox="1"/>
          <p:nvPr/>
        </p:nvSpPr>
        <p:spPr>
          <a:xfrm>
            <a:off x="830424" y="1232425"/>
            <a:ext cx="107214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Los creyentes en Cristo debemos escudriñar las Sagradas Escrituras todo el tiempo y eso nos guiará a toda verdad y nos guardará en el día malo.</a:t>
            </a:r>
          </a:p>
        </p:txBody>
      </p:sp>
      <p:pic>
        <p:nvPicPr>
          <p:cNvPr id="7170" name="Picture 2" descr="Templo Emanuel - Paz de Cristo, La palabra de Dios, la... | Facebook">
            <a:extLst>
              <a:ext uri="{FF2B5EF4-FFF2-40B4-BE49-F238E27FC236}">
                <a16:creationId xmlns:a16="http://schemas.microsoft.com/office/drawing/2014/main" xmlns="" id="{72C56C66-5BB7-8F0C-F3E6-79F6888E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45" y="2981991"/>
            <a:ext cx="4290818" cy="32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F8ECA39-44B9-5A00-D489-C57C8B659267}"/>
              </a:ext>
            </a:extLst>
          </p:cNvPr>
          <p:cNvSpPr txBox="1"/>
          <p:nvPr/>
        </p:nvSpPr>
        <p:spPr>
          <a:xfrm flipH="1">
            <a:off x="808953" y="593055"/>
            <a:ext cx="10574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Pasaje </a:t>
            </a:r>
            <a:r>
              <a:rPr lang="es-MX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BÍblico</a:t>
            </a:r>
            <a:endParaRPr lang="es-MX" sz="4800" dirty="0">
              <a:solidFill>
                <a:schemeClr val="accent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9502A5A-9253-29AE-2B2A-EE0BFBFD77E0}"/>
              </a:ext>
            </a:extLst>
          </p:cNvPr>
          <p:cNvSpPr txBox="1"/>
          <p:nvPr/>
        </p:nvSpPr>
        <p:spPr>
          <a:xfrm>
            <a:off x="808953" y="1966452"/>
            <a:ext cx="10822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0" i="0" dirty="0">
                <a:solidFill>
                  <a:srgbClr val="000000"/>
                </a:solidFill>
                <a:effectLst/>
                <a:latin typeface="system-ui"/>
              </a:rPr>
              <a:t>Le dijeron, pues, los otros discípulos: Al Señor hemos visto. Él les dijo: Si no viere en sus manos la señal de los clavos, y metiere mi dedo en el lugar de los clavos, y metiere mi mano en su costado, no creeré. </a:t>
            </a:r>
            <a:r>
              <a:rPr lang="es-MX" sz="4400" b="0" i="0" dirty="0">
                <a:solidFill>
                  <a:srgbClr val="000000"/>
                </a:solidFill>
                <a:effectLst/>
                <a:latin typeface="system-ui"/>
              </a:rPr>
              <a:t>Juan 20:25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13730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711435-ED35-B4E1-F798-F9C1299C2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importancia de la verdad bíblica para el líder cristiano">
            <a:extLst>
              <a:ext uri="{FF2B5EF4-FFF2-40B4-BE49-F238E27FC236}">
                <a16:creationId xmlns:a16="http://schemas.microsoft.com/office/drawing/2014/main" xmlns="" id="{F07F0060-49B2-CDB8-9CC4-AB80DBC4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026C756-30AE-5690-CCDA-E8CD2A40A3EB}"/>
              </a:ext>
            </a:extLst>
          </p:cNvPr>
          <p:cNvSpPr txBox="1"/>
          <p:nvPr/>
        </p:nvSpPr>
        <p:spPr>
          <a:xfrm>
            <a:off x="781900" y="2054783"/>
            <a:ext cx="542129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La Biblia nos enseña a hablar verdad y conducirnos con hechos</a:t>
            </a:r>
          </a:p>
          <a:p>
            <a:pPr algn="ctr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y de verdad.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4D35273-5EDD-AB5C-6A91-3909D7619EB5}"/>
              </a:ext>
            </a:extLst>
          </p:cNvPr>
          <p:cNvSpPr/>
          <p:nvPr/>
        </p:nvSpPr>
        <p:spPr>
          <a:xfrm>
            <a:off x="1666576" y="704333"/>
            <a:ext cx="3343799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Verdad Bíblica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7C97E9B-FB68-2E76-EDC5-D21887177240}"/>
              </a:ext>
            </a:extLst>
          </p:cNvPr>
          <p:cNvSpPr/>
          <p:nvPr/>
        </p:nvSpPr>
        <p:spPr>
          <a:xfrm>
            <a:off x="6921851" y="427333"/>
            <a:ext cx="455148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Verdad Bíblica</a:t>
            </a:r>
          </a:p>
          <a:p>
            <a:pPr algn="ctr"/>
            <a:r>
              <a:rPr lang="es-MX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Aplicada</a:t>
            </a:r>
            <a:endParaRPr lang="es-MX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F727781-AFB8-1114-C767-78D16F77FECD}"/>
              </a:ext>
            </a:extLst>
          </p:cNvPr>
          <p:cNvSpPr txBox="1"/>
          <p:nvPr/>
        </p:nvSpPr>
        <p:spPr>
          <a:xfrm>
            <a:off x="6567948" y="2036123"/>
            <a:ext cx="5259295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 nuestro deber ser hombres y mujeres que estemos en la</a:t>
            </a:r>
          </a:p>
          <a:p>
            <a:pPr algn="ctr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verdad, de palabra y de hechos.</a:t>
            </a:r>
          </a:p>
        </p:txBody>
      </p:sp>
    </p:spTree>
    <p:extLst>
      <p:ext uri="{BB962C8B-B14F-4D97-AF65-F5344CB8AC3E}">
        <p14:creationId xmlns:p14="http://schemas.microsoft.com/office/powerpoint/2010/main" val="389606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4C6457-842D-49EE-5758-31F5761C8A30}"/>
              </a:ext>
            </a:extLst>
          </p:cNvPr>
          <p:cNvSpPr/>
          <p:nvPr/>
        </p:nvSpPr>
        <p:spPr>
          <a:xfrm>
            <a:off x="3807074" y="38153"/>
            <a:ext cx="4577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Introducción.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3CCF68C-1F0E-52C7-05A3-962FC7FB8DAA}"/>
              </a:ext>
            </a:extLst>
          </p:cNvPr>
          <p:cNvSpPr txBox="1"/>
          <p:nvPr/>
        </p:nvSpPr>
        <p:spPr>
          <a:xfrm>
            <a:off x="457200" y="1017609"/>
            <a:ext cx="112728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evangelio relata que al resucitar El Señor Jesús, </a:t>
            </a:r>
            <a:r>
              <a:rPr lang="es-MX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discípulo 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Tomás mantuvo una actitud de </a:t>
            </a:r>
            <a:r>
              <a:rPr lang="es-MX" sz="3200" u="sng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incredulidad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resultaba difícil de creer la aseveración de sus compañeros. </a:t>
            </a:r>
            <a:r>
              <a:rPr lang="es-MX" sz="3200" u="sng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¡Jesús había resucitado!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</a:p>
        </p:txBody>
      </p:sp>
      <p:pic>
        <p:nvPicPr>
          <p:cNvPr id="3074" name="Picture 2" descr="Bienaventurados los que crean sin haber visto” - La reposteria de las monjas">
            <a:extLst>
              <a:ext uri="{FF2B5EF4-FFF2-40B4-BE49-F238E27FC236}">
                <a16:creationId xmlns:a16="http://schemas.microsoft.com/office/drawing/2014/main" xmlns="" id="{83384775-F18D-AC7C-79AE-0C29D6AF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224819"/>
            <a:ext cx="5692877" cy="25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BB0E227-B7FF-4304-FAA0-87775EA63FAC}"/>
              </a:ext>
            </a:extLst>
          </p:cNvPr>
          <p:cNvSpPr txBox="1"/>
          <p:nvPr/>
        </p:nvSpPr>
        <p:spPr>
          <a:xfrm>
            <a:off x="6237163" y="3429000"/>
            <a:ext cx="58366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Paradójicamente en la iglesia hay una actitud diferente. Los creyentes creen todo y no cuestionan.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7354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DC7A3-7559-D5F1-465F-0C649CE61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0E4D15-9DAD-AD55-2512-ED0129EF336F}"/>
              </a:ext>
            </a:extLst>
          </p:cNvPr>
          <p:cNvSpPr txBox="1"/>
          <p:nvPr/>
        </p:nvSpPr>
        <p:spPr>
          <a:xfrm>
            <a:off x="1039479" y="140871"/>
            <a:ext cx="108040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1. La incredulidad de Tomás.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017C9C4-6F9E-39BC-3FC7-A6F7AEF1C15A}"/>
              </a:ext>
            </a:extLst>
          </p:cNvPr>
          <p:cNvSpPr txBox="1"/>
          <p:nvPr/>
        </p:nvSpPr>
        <p:spPr>
          <a:xfrm>
            <a:off x="7072604" y="1031532"/>
            <a:ext cx="458133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800" b="1" i="0" u="sng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Juan 11:16</a:t>
            </a:r>
            <a:r>
              <a:rPr lang="es-MX" sz="2800" b="1" i="0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 </a:t>
            </a:r>
            <a:r>
              <a:rPr lang="es-MX" sz="2800" b="0" i="1" u="none" strike="noStrike" dirty="0">
                <a:solidFill>
                  <a:srgbClr val="0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Dijo entonces Tomás, llamado Dídimo, a sus condiscípulos: Vamos también nosotros, para que muramos con él.</a:t>
            </a:r>
            <a:endParaRPr lang="es-MX" sz="28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AA0127D-5EAB-84D3-4AA7-9B7FE7ADF817}"/>
              </a:ext>
            </a:extLst>
          </p:cNvPr>
          <p:cNvSpPr txBox="1"/>
          <p:nvPr/>
        </p:nvSpPr>
        <p:spPr>
          <a:xfrm>
            <a:off x="116624" y="1166842"/>
            <a:ext cx="63248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Tomás se menciona como un discípulo del Señor</a:t>
            </a:r>
            <a:r>
              <a:rPr lang="es-MX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Jesús.</a:t>
            </a:r>
          </a:p>
          <a:p>
            <a:pPr algn="just"/>
            <a:r>
              <a:rPr lang="es-MX" sz="36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Una aparición es cuando Lázaro muere y Tomás llamado Dídimo le dice a sus condiscípulos que acompañen a Jesús.</a:t>
            </a:r>
            <a:endParaRPr lang="es-MX" sz="36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E637BDC-3A88-4641-F5E4-2A671546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6050"/>
            <a:ext cx="711200" cy="723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1033369-638B-991E-A1F1-35A0F52F5A43}"/>
              </a:ext>
            </a:extLst>
          </p:cNvPr>
          <p:cNvSpPr txBox="1"/>
          <p:nvPr/>
        </p:nvSpPr>
        <p:spPr>
          <a:xfrm>
            <a:off x="6824565" y="3709188"/>
            <a:ext cx="54739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Hoy se cuestiona todo y nosotros debemos ser como Jesús. Enseñarles y ser compasivos.</a:t>
            </a:r>
          </a:p>
          <a:p>
            <a:r>
              <a:rPr lang="es-MX" sz="3200" u="sng" dirty="0">
                <a:solidFill>
                  <a:srgbClr val="C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</a:t>
            </a:r>
            <a:r>
              <a:rPr lang="es-MX" sz="3200" b="0" i="0" u="sng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ª Timoteo 3:10-11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0027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60C1E0-0B09-6407-8F77-B2F23E6C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2C8384A-C6B6-9E20-5402-DF70C9254531}"/>
              </a:ext>
            </a:extLst>
          </p:cNvPr>
          <p:cNvSpPr txBox="1"/>
          <p:nvPr/>
        </p:nvSpPr>
        <p:spPr>
          <a:xfrm>
            <a:off x="263156" y="1041878"/>
            <a:ext cx="116656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 redes sociales basta que alguien publique una imagen o un mensaje para que se reenvíe muchas veces y no tenemos el cuidado de verificar si realmente la información es real o precisa.  	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422C193-1C3D-6E07-2276-1F0E4E4A8C7A}"/>
              </a:ext>
            </a:extLst>
          </p:cNvPr>
          <p:cNvSpPr txBox="1"/>
          <p:nvPr/>
        </p:nvSpPr>
        <p:spPr>
          <a:xfrm>
            <a:off x="1077579" y="153571"/>
            <a:ext cx="108040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2. La credulidad del cristiano de hoy.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9FB0D45-41AB-DB42-2251-B1C30AF2A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6050"/>
            <a:ext cx="711200" cy="723900"/>
          </a:xfrm>
          <a:prstGeom prst="rect">
            <a:avLst/>
          </a:prstGeom>
        </p:spPr>
      </p:pic>
      <p:pic>
        <p:nvPicPr>
          <p:cNvPr id="1026" name="Picture 2" descr="Imágenes de Logo Facebook - Descarga gratuita en Freepik">
            <a:extLst>
              <a:ext uri="{FF2B5EF4-FFF2-40B4-BE49-F238E27FC236}">
                <a16:creationId xmlns:a16="http://schemas.microsoft.com/office/drawing/2014/main" xmlns="" id="{454549BD-FD46-149A-9236-A09201A6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099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as Falsas - ONU México | Enfermedad por el Coronavirus (COVID-19)">
            <a:extLst>
              <a:ext uri="{FF2B5EF4-FFF2-40B4-BE49-F238E27FC236}">
                <a16:creationId xmlns:a16="http://schemas.microsoft.com/office/drawing/2014/main" xmlns="" id="{8765AA05-DA3E-B59C-A282-7CEBA3D8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222847"/>
            <a:ext cx="2810069" cy="28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A549E97-B099-CEA1-3F92-888124CD55A7}"/>
              </a:ext>
            </a:extLst>
          </p:cNvPr>
          <p:cNvSpPr txBox="1"/>
          <p:nvPr/>
        </p:nvSpPr>
        <p:spPr>
          <a:xfrm>
            <a:off x="5113176" y="3312348"/>
            <a:ext cx="67684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 Timoteo se le dio una enseñanza clara: evita las platicas vanas y cuida lo que se te ha confiado. </a:t>
            </a:r>
            <a:r>
              <a:rPr lang="es-MX" sz="3200" b="0" i="0" u="sng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1ª Timoteo 6:20</a:t>
            </a:r>
            <a:r>
              <a:rPr lang="es-MX" sz="3200" b="0" i="0" u="none" strike="noStrike" dirty="0">
                <a:solidFill>
                  <a:srgbClr val="C0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541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32451A-9335-3CFC-32D3-C2FDF53A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C8B3B29-847D-FA59-4E3C-07ECF80EDFEF}"/>
              </a:ext>
            </a:extLst>
          </p:cNvPr>
          <p:cNvSpPr txBox="1"/>
          <p:nvPr/>
        </p:nvSpPr>
        <p:spPr>
          <a:xfrm>
            <a:off x="1016877" y="115471"/>
            <a:ext cx="108040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3. La actitud correcta.</a:t>
            </a:r>
            <a:endParaRPr lang="es-MX" sz="4400" dirty="0">
              <a:solidFill>
                <a:schemeClr val="bg1"/>
              </a:solidFill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AEC0E13-A7ED-A483-9A6F-8C57552EC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6050"/>
            <a:ext cx="711200" cy="723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88CE616-CD0C-8E58-FBE4-59CEE3143CE2}"/>
              </a:ext>
            </a:extLst>
          </p:cNvPr>
          <p:cNvSpPr txBox="1"/>
          <p:nvPr/>
        </p:nvSpPr>
        <p:spPr>
          <a:xfrm>
            <a:off x="352076" y="1114387"/>
            <a:ext cx="55915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Ante estas dos posturas lo adecuado es asumir la actitud que mostraron los habitantes de Berea Hechos 17:10 al 12. </a:t>
            </a:r>
          </a:p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Esta actitud es contrastante con lo que había sucedido unos versículos atrás en Tesalónica. Versículos 1 al 8.</a:t>
            </a:r>
            <a:endParaRPr lang="es-MX" sz="3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2050" name="Picture 2" descr="La nobleza de los bereanos – Pensamiento y cultura">
            <a:extLst>
              <a:ext uri="{FF2B5EF4-FFF2-40B4-BE49-F238E27FC236}">
                <a16:creationId xmlns:a16="http://schemas.microsoft.com/office/drawing/2014/main" xmlns="" id="{CA5A6CC6-F30F-09A8-6B17-72DD3A9B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20610"/>
            <a:ext cx="53721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3EFDDD-660D-1FE4-BE7F-3E482F8D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A7144D-99A9-3F8F-CA14-1E986AB5E3F9}"/>
              </a:ext>
            </a:extLst>
          </p:cNvPr>
          <p:cNvSpPr txBox="1"/>
          <p:nvPr/>
        </p:nvSpPr>
        <p:spPr>
          <a:xfrm>
            <a:off x="1016877" y="115471"/>
            <a:ext cx="108040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3. La actitud correcta.</a:t>
            </a:r>
            <a:endParaRPr lang="es-MX" sz="4400" dirty="0">
              <a:solidFill>
                <a:schemeClr val="bg1"/>
              </a:solidFill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5A950F8-6624-C4DD-15A9-43361FBC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6050"/>
            <a:ext cx="711200" cy="723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6C538B8-E1CC-553F-8006-1D58A56DE605}"/>
              </a:ext>
            </a:extLst>
          </p:cNvPr>
          <p:cNvSpPr txBox="1"/>
          <p:nvPr/>
        </p:nvSpPr>
        <p:spPr>
          <a:xfrm>
            <a:off x="339012" y="1099516"/>
            <a:ext cx="115139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Y los de Berea realizaron tres puntos importantes:</a:t>
            </a:r>
          </a:p>
          <a:p>
            <a:pPr algn="just"/>
            <a:endParaRPr lang="es-MX" sz="3200" dirty="0"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Recibieron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scudriñaron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Y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creyeron.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Escudriñaron en comunidad, es decir no fue una postura individual sino comunitaria y segundo lo hicieron a través de las </a:t>
            </a:r>
            <a:r>
              <a:rPr lang="es-MX" sz="3200" dirty="0" smtClean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</a:t>
            </a:r>
            <a:r>
              <a:rPr lang="es-MX" sz="3200" dirty="0" smtClean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scrituras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endParaRPr lang="es-MX" sz="3200" dirty="0" smtClean="0"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s-MX" sz="3200" dirty="0" smtClean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Eso </a:t>
            </a:r>
            <a:r>
              <a:rPr lang="es-MX" sz="32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nos recuerda a los caminantes de Emaús.  Lucas 24:25 al 27.</a:t>
            </a:r>
            <a:endParaRPr lang="es-MX" sz="3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4098" name="Picture 2" descr="Una checklist para la &quot;vuelta&quot;... a la transformación - Adolfo Ramírez">
            <a:extLst>
              <a:ext uri="{FF2B5EF4-FFF2-40B4-BE49-F238E27FC236}">
                <a16:creationId xmlns:a16="http://schemas.microsoft.com/office/drawing/2014/main" xmlns="" id="{82FDA7DD-1CA2-C825-EFB7-F59DC793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04" y="190334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0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A186F7-6CDF-E474-71D2-63FF4699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560D9AF-6D72-0A4A-8BB8-0154A412A6FF}"/>
              </a:ext>
            </a:extLst>
          </p:cNvPr>
          <p:cNvSpPr txBox="1"/>
          <p:nvPr/>
        </p:nvSpPr>
        <p:spPr>
          <a:xfrm flipH="1">
            <a:off x="372078" y="789700"/>
            <a:ext cx="3189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Para </a:t>
            </a:r>
          </a:p>
          <a:p>
            <a:pPr algn="ctr"/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RedarguI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</a:t>
            </a:r>
            <a:endParaRPr lang="es-MX" sz="24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F243D26-3B4A-BF85-39DE-6230CF2900B1}"/>
              </a:ext>
            </a:extLst>
          </p:cNvPr>
          <p:cNvSpPr txBox="1"/>
          <p:nvPr/>
        </p:nvSpPr>
        <p:spPr>
          <a:xfrm flipH="1">
            <a:off x="453587" y="204925"/>
            <a:ext cx="4976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Discernir el Error</a:t>
            </a:r>
            <a:endParaRPr lang="es-MX" sz="3200" dirty="0">
              <a:solidFill>
                <a:schemeClr val="accent1">
                  <a:lumMod val="50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DD5AF31-B187-D530-0A50-4E6C3E9F4C8E}"/>
              </a:ext>
            </a:extLst>
          </p:cNvPr>
          <p:cNvSpPr txBox="1"/>
          <p:nvPr/>
        </p:nvSpPr>
        <p:spPr>
          <a:xfrm>
            <a:off x="1065286" y="875376"/>
            <a:ext cx="106819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Los seres humanos tenemos la tendencia a creer las cosas que nos gustan y con las cuales estamos de acuerdo y lo que nos parece falso lo rechazamos. </a:t>
            </a:r>
          </a:p>
          <a:p>
            <a:pPr algn="just"/>
            <a:endParaRPr lang="es-MX" sz="1600" dirty="0"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s-MX" sz="30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 esto se le llama </a:t>
            </a:r>
            <a:r>
              <a:rPr lang="es-MX" sz="3000" b="1" u="sng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sesgo de confirmación</a:t>
            </a:r>
            <a:r>
              <a:rPr lang="es-MX" sz="30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Aquí realmente necesitamos que las Sagradas </a:t>
            </a:r>
            <a:r>
              <a:rPr lang="es-MX" sz="3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</a:t>
            </a:r>
            <a:r>
              <a:rPr lang="es-MX" sz="300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scrituras nos ayuden en nuestra vida.  2 Ti 3:13-15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73000D7-0B1F-04E5-488E-F4FF1A7C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50800"/>
            <a:ext cx="673100" cy="685800"/>
          </a:xfrm>
          <a:prstGeom prst="rect">
            <a:avLst/>
          </a:prstGeom>
        </p:spPr>
      </p:pic>
      <p:pic>
        <p:nvPicPr>
          <p:cNvPr id="3074" name="Picture 2" descr="Sesgo de Confirmación: la influencia oculta en nuestras mentes y en el  marketing - Cuaderno de Marketing">
            <a:extLst>
              <a:ext uri="{FF2B5EF4-FFF2-40B4-BE49-F238E27FC236}">
                <a16:creationId xmlns:a16="http://schemas.microsoft.com/office/drawing/2014/main" xmlns="" id="{7918AB6C-0C62-DEFB-ED21-3ED751EC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4" y="3755498"/>
            <a:ext cx="3899031" cy="2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9229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379</TotalTime>
  <Words>653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ADLaM Display</vt:lpstr>
      <vt:lpstr>Arial</vt:lpstr>
      <vt:lpstr>Century Gothic</vt:lpstr>
      <vt:lpstr>Gill Sans MT</vt:lpstr>
      <vt:lpstr>system-ui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Rubén Darío Leza Alvarado</dc:creator>
  <cp:lastModifiedBy>ACER</cp:lastModifiedBy>
  <cp:revision>17</cp:revision>
  <dcterms:created xsi:type="dcterms:W3CDTF">2025-02-25T00:44:50Z</dcterms:created>
  <dcterms:modified xsi:type="dcterms:W3CDTF">2025-05-16T14:51:56Z</dcterms:modified>
</cp:coreProperties>
</file>