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Calibri" panose="020F0502020204030204" pitchFamily="34" charset="0"/>
      <p:regular r:id="rId13"/>
      <p:bold r:id="rId14"/>
      <p:italic r:id="rId15"/>
      <p:boldItalic r:id="rId16"/>
    </p:embeddedFont>
    <p:embeddedFont>
      <p:font typeface="Montserrat" panose="020B0604020202020204" charset="0"/>
      <p:regular r:id="rId17"/>
    </p:embeddedFont>
    <p:embeddedFont>
      <p:font typeface="Montserrat Bold"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31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9.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7.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AutoShape 3"/>
          <p:cNvSpPr/>
          <p:nvPr/>
        </p:nvSpPr>
        <p:spPr>
          <a:xfrm>
            <a:off x="15335186" y="0"/>
            <a:ext cx="2952814" cy="10287000"/>
          </a:xfrm>
          <a:prstGeom prst="rect">
            <a:avLst/>
          </a:prstGeom>
          <a:solidFill>
            <a:srgbClr val="222A35"/>
          </a:solidFill>
        </p:spPr>
      </p:sp>
      <p:sp>
        <p:nvSpPr>
          <p:cNvPr id="4" name="AutoShape 4"/>
          <p:cNvSpPr/>
          <p:nvPr/>
        </p:nvSpPr>
        <p:spPr>
          <a:xfrm flipV="1">
            <a:off x="1414422" y="4131671"/>
            <a:ext cx="0" cy="4585973"/>
          </a:xfrm>
          <a:prstGeom prst="line">
            <a:avLst/>
          </a:prstGeom>
          <a:ln w="47625" cap="rnd">
            <a:solidFill>
              <a:srgbClr val="EDB425"/>
            </a:solidFill>
            <a:prstDash val="solid"/>
            <a:headEnd type="none" w="sm" len="sm"/>
            <a:tailEnd type="none" w="sm" len="sm"/>
          </a:ln>
        </p:spPr>
      </p:sp>
      <p:grpSp>
        <p:nvGrpSpPr>
          <p:cNvPr id="5" name="Group 5"/>
          <p:cNvGrpSpPr/>
          <p:nvPr/>
        </p:nvGrpSpPr>
        <p:grpSpPr>
          <a:xfrm>
            <a:off x="12715366" y="8222324"/>
            <a:ext cx="5239639" cy="990639"/>
            <a:chOff x="0" y="0"/>
            <a:chExt cx="10122858" cy="1913890"/>
          </a:xfrm>
        </p:grpSpPr>
        <p:sp>
          <p:nvSpPr>
            <p:cNvPr id="6" name="Freeform 6"/>
            <p:cNvSpPr/>
            <p:nvPr/>
          </p:nvSpPr>
          <p:spPr>
            <a:xfrm>
              <a:off x="0" y="0"/>
              <a:ext cx="10122858" cy="1913890"/>
            </a:xfrm>
            <a:custGeom>
              <a:avLst/>
              <a:gdLst/>
              <a:ahLst/>
              <a:cxnLst/>
              <a:rect l="l" t="t" r="r" b="b"/>
              <a:pathLst>
                <a:path w="10122858" h="1913890">
                  <a:moveTo>
                    <a:pt x="9998397" y="1913890"/>
                  </a:moveTo>
                  <a:lnTo>
                    <a:pt x="124460" y="1913890"/>
                  </a:lnTo>
                  <a:cubicBezTo>
                    <a:pt x="55880" y="1913890"/>
                    <a:pt x="0" y="1858010"/>
                    <a:pt x="0" y="1789430"/>
                  </a:cubicBezTo>
                  <a:lnTo>
                    <a:pt x="0" y="124460"/>
                  </a:lnTo>
                  <a:cubicBezTo>
                    <a:pt x="0" y="55880"/>
                    <a:pt x="55880" y="0"/>
                    <a:pt x="124460" y="0"/>
                  </a:cubicBezTo>
                  <a:lnTo>
                    <a:pt x="9998397" y="0"/>
                  </a:lnTo>
                  <a:cubicBezTo>
                    <a:pt x="10066978" y="0"/>
                    <a:pt x="10122858" y="55880"/>
                    <a:pt x="10122858" y="124460"/>
                  </a:cubicBezTo>
                  <a:lnTo>
                    <a:pt x="10122858" y="1789430"/>
                  </a:lnTo>
                  <a:cubicBezTo>
                    <a:pt x="10122858" y="1858010"/>
                    <a:pt x="10066978" y="1913890"/>
                    <a:pt x="9998397" y="1913890"/>
                  </a:cubicBezTo>
                  <a:close/>
                </a:path>
              </a:pathLst>
            </a:custGeom>
            <a:solidFill>
              <a:srgbClr val="EDB425"/>
            </a:solidFill>
          </p:spPr>
        </p:sp>
      </p:grpSp>
      <p:sp>
        <p:nvSpPr>
          <p:cNvPr id="7" name="AutoShape 7"/>
          <p:cNvSpPr/>
          <p:nvPr/>
        </p:nvSpPr>
        <p:spPr>
          <a:xfrm flipV="1">
            <a:off x="1414422" y="1725613"/>
            <a:ext cx="12278003" cy="0"/>
          </a:xfrm>
          <a:prstGeom prst="line">
            <a:avLst/>
          </a:prstGeom>
          <a:ln w="47625" cap="rnd">
            <a:solidFill>
              <a:srgbClr val="EDB425"/>
            </a:solidFill>
            <a:prstDash val="solid"/>
            <a:headEnd type="none" w="sm" len="sm"/>
            <a:tailEnd type="none" w="sm" len="sm"/>
          </a:ln>
        </p:spPr>
      </p:sp>
      <p:grpSp>
        <p:nvGrpSpPr>
          <p:cNvPr id="8" name="Group 8"/>
          <p:cNvGrpSpPr/>
          <p:nvPr/>
        </p:nvGrpSpPr>
        <p:grpSpPr>
          <a:xfrm>
            <a:off x="13565662" y="930825"/>
            <a:ext cx="3539048" cy="1589576"/>
            <a:chOff x="0" y="0"/>
            <a:chExt cx="4261104" cy="1913890"/>
          </a:xfrm>
        </p:grpSpPr>
        <p:sp>
          <p:nvSpPr>
            <p:cNvPr id="9" name="Freeform 9"/>
            <p:cNvSpPr/>
            <p:nvPr/>
          </p:nvSpPr>
          <p:spPr>
            <a:xfrm>
              <a:off x="0" y="0"/>
              <a:ext cx="4261104" cy="1913890"/>
            </a:xfrm>
            <a:custGeom>
              <a:avLst/>
              <a:gdLst/>
              <a:ahLst/>
              <a:cxnLst/>
              <a:rect l="l" t="t" r="r" b="b"/>
              <a:pathLst>
                <a:path w="4261104" h="1913890">
                  <a:moveTo>
                    <a:pt x="4136644" y="1913890"/>
                  </a:moveTo>
                  <a:lnTo>
                    <a:pt x="124460" y="1913890"/>
                  </a:lnTo>
                  <a:cubicBezTo>
                    <a:pt x="55880" y="1913890"/>
                    <a:pt x="0" y="1858010"/>
                    <a:pt x="0" y="1789430"/>
                  </a:cubicBezTo>
                  <a:lnTo>
                    <a:pt x="0" y="124460"/>
                  </a:lnTo>
                  <a:cubicBezTo>
                    <a:pt x="0" y="55880"/>
                    <a:pt x="55880" y="0"/>
                    <a:pt x="124460" y="0"/>
                  </a:cubicBezTo>
                  <a:lnTo>
                    <a:pt x="4136644" y="0"/>
                  </a:lnTo>
                  <a:cubicBezTo>
                    <a:pt x="4205224" y="0"/>
                    <a:pt x="4261104" y="55880"/>
                    <a:pt x="4261104" y="124460"/>
                  </a:cubicBezTo>
                  <a:lnTo>
                    <a:pt x="4261104" y="1789430"/>
                  </a:lnTo>
                  <a:cubicBezTo>
                    <a:pt x="4261104" y="1858010"/>
                    <a:pt x="4205224" y="1913890"/>
                    <a:pt x="4136644" y="1913890"/>
                  </a:cubicBezTo>
                  <a:close/>
                </a:path>
              </a:pathLst>
            </a:custGeom>
            <a:solidFill>
              <a:srgbClr val="EDB425"/>
            </a:solidFill>
          </p:spPr>
        </p:sp>
      </p:grpSp>
      <p:sp>
        <p:nvSpPr>
          <p:cNvPr id="10" name="TextBox 10"/>
          <p:cNvSpPr txBox="1"/>
          <p:nvPr/>
        </p:nvSpPr>
        <p:spPr>
          <a:xfrm>
            <a:off x="1981159" y="5126272"/>
            <a:ext cx="12814926" cy="1024890"/>
          </a:xfrm>
          <a:prstGeom prst="rect">
            <a:avLst/>
          </a:prstGeom>
        </p:spPr>
        <p:txBody>
          <a:bodyPr lIns="0" tIns="0" rIns="0" bIns="0" rtlCol="0" anchor="t">
            <a:spAutoFit/>
          </a:bodyPr>
          <a:lstStyle/>
          <a:p>
            <a:pPr algn="l">
              <a:lnSpc>
                <a:spcPts val="7920"/>
              </a:lnSpc>
            </a:pPr>
            <a:r>
              <a:rPr lang="en-US" sz="7200" b="1">
                <a:solidFill>
                  <a:srgbClr val="FFFFFF"/>
                </a:solidFill>
                <a:latin typeface="Montserrat Bold"/>
                <a:ea typeface="Montserrat Bold"/>
                <a:cs typeface="Montserrat Bold"/>
                <a:sym typeface="Montserrat Bold"/>
              </a:rPr>
              <a:t>LAS ÚLTIMAS PLAGAS</a:t>
            </a:r>
          </a:p>
        </p:txBody>
      </p:sp>
      <p:sp>
        <p:nvSpPr>
          <p:cNvPr id="11" name="TextBox 11"/>
          <p:cNvSpPr txBox="1"/>
          <p:nvPr/>
        </p:nvSpPr>
        <p:spPr>
          <a:xfrm>
            <a:off x="1981159" y="6217837"/>
            <a:ext cx="14830433" cy="2025015"/>
          </a:xfrm>
          <a:prstGeom prst="rect">
            <a:avLst/>
          </a:prstGeom>
        </p:spPr>
        <p:txBody>
          <a:bodyPr lIns="0" tIns="0" rIns="0" bIns="0" rtlCol="0" anchor="t">
            <a:spAutoFit/>
          </a:bodyPr>
          <a:lstStyle/>
          <a:p>
            <a:pPr algn="l">
              <a:lnSpc>
                <a:spcPts val="7920"/>
              </a:lnSpc>
            </a:pPr>
            <a:r>
              <a:rPr lang="en-US" sz="7200" b="1">
                <a:solidFill>
                  <a:srgbClr val="EDB425"/>
                </a:solidFill>
                <a:latin typeface="Montserrat Bold"/>
                <a:ea typeface="Montserrat Bold"/>
                <a:cs typeface="Montserrat Bold"/>
                <a:sym typeface="Montserrat Bold"/>
              </a:rPr>
              <a:t>Y EL CANTICO DE LOS VICTORIOSOS</a:t>
            </a:r>
          </a:p>
        </p:txBody>
      </p:sp>
      <p:sp>
        <p:nvSpPr>
          <p:cNvPr id="12" name="TextBox 12"/>
          <p:cNvSpPr txBox="1"/>
          <p:nvPr/>
        </p:nvSpPr>
        <p:spPr>
          <a:xfrm>
            <a:off x="12746046" y="8454077"/>
            <a:ext cx="5208959" cy="523324"/>
          </a:xfrm>
          <a:prstGeom prst="rect">
            <a:avLst/>
          </a:prstGeom>
        </p:spPr>
        <p:txBody>
          <a:bodyPr lIns="0" tIns="0" rIns="0" bIns="0" rtlCol="0" anchor="t">
            <a:spAutoFit/>
          </a:bodyPr>
          <a:lstStyle/>
          <a:p>
            <a:pPr algn="ctr">
              <a:lnSpc>
                <a:spcPts val="4077"/>
              </a:lnSpc>
            </a:pPr>
            <a:r>
              <a:rPr lang="en-US" sz="3706" b="1">
                <a:solidFill>
                  <a:srgbClr val="FFFFFF"/>
                </a:solidFill>
                <a:latin typeface="Montserrat Bold"/>
                <a:ea typeface="Montserrat Bold"/>
                <a:cs typeface="Montserrat Bold"/>
                <a:sym typeface="Montserrat Bold"/>
              </a:rPr>
              <a:t>APOCALIPSIS 15: 1-8</a:t>
            </a:r>
          </a:p>
        </p:txBody>
      </p:sp>
      <p:sp>
        <p:nvSpPr>
          <p:cNvPr id="13" name="TextBox 13"/>
          <p:cNvSpPr txBox="1"/>
          <p:nvPr/>
        </p:nvSpPr>
        <p:spPr>
          <a:xfrm>
            <a:off x="14014905" y="1177926"/>
            <a:ext cx="2640562" cy="1104900"/>
          </a:xfrm>
          <a:prstGeom prst="rect">
            <a:avLst/>
          </a:prstGeom>
        </p:spPr>
        <p:txBody>
          <a:bodyPr lIns="0" tIns="0" rIns="0" bIns="0" rtlCol="0" anchor="t">
            <a:spAutoFit/>
          </a:bodyPr>
          <a:lstStyle/>
          <a:p>
            <a:pPr algn="r">
              <a:lnSpc>
                <a:spcPts val="2999"/>
              </a:lnSpc>
            </a:pPr>
            <a:r>
              <a:rPr lang="en-US" sz="2499" b="1">
                <a:solidFill>
                  <a:srgbClr val="FFFFFF"/>
                </a:solidFill>
                <a:latin typeface="Montserrat Bold"/>
                <a:ea typeface="Montserrat Bold"/>
                <a:cs typeface="Montserrat Bold"/>
                <a:sym typeface="Montserrat Bold"/>
              </a:rPr>
              <a:t>PROFECÍA FUTURA O ESCATOLOGÍA</a:t>
            </a:r>
          </a:p>
        </p:txBody>
      </p:sp>
      <p:sp>
        <p:nvSpPr>
          <p:cNvPr id="14" name="Freeform 14"/>
          <p:cNvSpPr/>
          <p:nvPr/>
        </p:nvSpPr>
        <p:spPr>
          <a:xfrm>
            <a:off x="11878521" y="948870"/>
            <a:ext cx="1507199" cy="1571531"/>
          </a:xfrm>
          <a:custGeom>
            <a:avLst/>
            <a:gdLst/>
            <a:ahLst/>
            <a:cxnLst/>
            <a:rect l="l" t="t" r="r" b="b"/>
            <a:pathLst>
              <a:path w="1507199" h="1571531">
                <a:moveTo>
                  <a:pt x="0" y="0"/>
                </a:moveTo>
                <a:lnTo>
                  <a:pt x="1507200" y="0"/>
                </a:lnTo>
                <a:lnTo>
                  <a:pt x="1507200" y="1571531"/>
                </a:lnTo>
                <a:lnTo>
                  <a:pt x="0" y="1571531"/>
                </a:lnTo>
                <a:lnTo>
                  <a:pt x="0" y="0"/>
                </a:lnTo>
                <a:close/>
              </a:path>
            </a:pathLst>
          </a:custGeom>
          <a:blipFill>
            <a:blip r:embed="rId3"/>
            <a:stretch>
              <a:fillRect/>
            </a:stretch>
          </a:blipFill>
          <a:ln cap="sq">
            <a:noFill/>
            <a:prstDash val="solid"/>
            <a:miter/>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02015" y="445488"/>
            <a:ext cx="17882365" cy="4592346"/>
            <a:chOff x="0" y="0"/>
            <a:chExt cx="6049096" cy="1553460"/>
          </a:xfrm>
        </p:grpSpPr>
        <p:sp>
          <p:nvSpPr>
            <p:cNvPr id="3" name="Freeform 3"/>
            <p:cNvSpPr/>
            <p:nvPr/>
          </p:nvSpPr>
          <p:spPr>
            <a:xfrm>
              <a:off x="0" y="0"/>
              <a:ext cx="6049097" cy="1553461"/>
            </a:xfrm>
            <a:custGeom>
              <a:avLst/>
              <a:gdLst/>
              <a:ahLst/>
              <a:cxnLst/>
              <a:rect l="l" t="t" r="r" b="b"/>
              <a:pathLst>
                <a:path w="6049097" h="1553461">
                  <a:moveTo>
                    <a:pt x="5924636" y="1553460"/>
                  </a:moveTo>
                  <a:lnTo>
                    <a:pt x="124460" y="1553460"/>
                  </a:lnTo>
                  <a:cubicBezTo>
                    <a:pt x="55880" y="1553460"/>
                    <a:pt x="0" y="1497580"/>
                    <a:pt x="0" y="1429000"/>
                  </a:cubicBezTo>
                  <a:lnTo>
                    <a:pt x="0" y="124460"/>
                  </a:lnTo>
                  <a:cubicBezTo>
                    <a:pt x="0" y="55880"/>
                    <a:pt x="55880" y="0"/>
                    <a:pt x="124460" y="0"/>
                  </a:cubicBezTo>
                  <a:lnTo>
                    <a:pt x="5924636" y="0"/>
                  </a:lnTo>
                  <a:cubicBezTo>
                    <a:pt x="5993216" y="0"/>
                    <a:pt x="6049097" y="55880"/>
                    <a:pt x="6049097" y="124460"/>
                  </a:cubicBezTo>
                  <a:lnTo>
                    <a:pt x="6049097" y="1429000"/>
                  </a:lnTo>
                  <a:cubicBezTo>
                    <a:pt x="6049097" y="1497580"/>
                    <a:pt x="5993216" y="1553461"/>
                    <a:pt x="5924636" y="1553461"/>
                  </a:cubicBezTo>
                  <a:close/>
                </a:path>
              </a:pathLst>
            </a:custGeom>
            <a:solidFill>
              <a:srgbClr val="222A35"/>
            </a:solidFill>
          </p:spPr>
        </p:sp>
      </p:grpSp>
      <p:grpSp>
        <p:nvGrpSpPr>
          <p:cNvPr id="4" name="Group 4"/>
          <p:cNvGrpSpPr/>
          <p:nvPr/>
        </p:nvGrpSpPr>
        <p:grpSpPr>
          <a:xfrm>
            <a:off x="1491919" y="5218809"/>
            <a:ext cx="17882365" cy="4592346"/>
            <a:chOff x="0" y="0"/>
            <a:chExt cx="6049096" cy="1553460"/>
          </a:xfrm>
        </p:grpSpPr>
        <p:sp>
          <p:nvSpPr>
            <p:cNvPr id="5" name="Freeform 5"/>
            <p:cNvSpPr/>
            <p:nvPr/>
          </p:nvSpPr>
          <p:spPr>
            <a:xfrm>
              <a:off x="0" y="0"/>
              <a:ext cx="6049097" cy="1553461"/>
            </a:xfrm>
            <a:custGeom>
              <a:avLst/>
              <a:gdLst/>
              <a:ahLst/>
              <a:cxnLst/>
              <a:rect l="l" t="t" r="r" b="b"/>
              <a:pathLst>
                <a:path w="6049097" h="1553461">
                  <a:moveTo>
                    <a:pt x="5924636" y="1553460"/>
                  </a:moveTo>
                  <a:lnTo>
                    <a:pt x="124460" y="1553460"/>
                  </a:lnTo>
                  <a:cubicBezTo>
                    <a:pt x="55880" y="1553460"/>
                    <a:pt x="0" y="1497580"/>
                    <a:pt x="0" y="1429000"/>
                  </a:cubicBezTo>
                  <a:lnTo>
                    <a:pt x="0" y="124460"/>
                  </a:lnTo>
                  <a:cubicBezTo>
                    <a:pt x="0" y="55880"/>
                    <a:pt x="55880" y="0"/>
                    <a:pt x="124460" y="0"/>
                  </a:cubicBezTo>
                  <a:lnTo>
                    <a:pt x="5924636" y="0"/>
                  </a:lnTo>
                  <a:cubicBezTo>
                    <a:pt x="5993216" y="0"/>
                    <a:pt x="6049097" y="55880"/>
                    <a:pt x="6049097" y="124460"/>
                  </a:cubicBezTo>
                  <a:lnTo>
                    <a:pt x="6049097" y="1429000"/>
                  </a:lnTo>
                  <a:cubicBezTo>
                    <a:pt x="6049097" y="1497580"/>
                    <a:pt x="5993216" y="1553461"/>
                    <a:pt x="5924636" y="1553461"/>
                  </a:cubicBezTo>
                  <a:close/>
                </a:path>
              </a:pathLst>
            </a:custGeom>
            <a:solidFill>
              <a:srgbClr val="E6E6E6"/>
            </a:solidFill>
          </p:spPr>
        </p:sp>
      </p:grpSp>
      <p:sp>
        <p:nvSpPr>
          <p:cNvPr id="6" name="AutoShape 6"/>
          <p:cNvSpPr/>
          <p:nvPr/>
        </p:nvSpPr>
        <p:spPr>
          <a:xfrm>
            <a:off x="1492144" y="1974426"/>
            <a:ext cx="2119371" cy="24999"/>
          </a:xfrm>
          <a:prstGeom prst="line">
            <a:avLst/>
          </a:prstGeom>
          <a:ln w="38100" cap="rnd">
            <a:solidFill>
              <a:srgbClr val="EDB425"/>
            </a:solidFill>
            <a:prstDash val="solid"/>
            <a:headEnd type="none" w="sm" len="sm"/>
            <a:tailEnd type="none" w="sm" len="sm"/>
          </a:ln>
        </p:spPr>
      </p:sp>
      <p:sp>
        <p:nvSpPr>
          <p:cNvPr id="7" name="TextBox 7"/>
          <p:cNvSpPr txBox="1"/>
          <p:nvPr/>
        </p:nvSpPr>
        <p:spPr>
          <a:xfrm>
            <a:off x="1491919" y="984784"/>
            <a:ext cx="6096504" cy="792734"/>
          </a:xfrm>
          <a:prstGeom prst="rect">
            <a:avLst/>
          </a:prstGeom>
        </p:spPr>
        <p:txBody>
          <a:bodyPr lIns="0" tIns="0" rIns="0" bIns="0" rtlCol="0" anchor="t">
            <a:spAutoFit/>
          </a:bodyPr>
          <a:lstStyle/>
          <a:p>
            <a:pPr algn="l">
              <a:lnSpc>
                <a:spcPts val="6447"/>
              </a:lnSpc>
            </a:pPr>
            <a:r>
              <a:rPr lang="en-US" sz="5199" b="1">
                <a:solidFill>
                  <a:srgbClr val="FFFFFF"/>
                </a:solidFill>
                <a:latin typeface="Montserrat Bold"/>
                <a:ea typeface="Montserrat Bold"/>
                <a:cs typeface="Montserrat Bold"/>
                <a:sym typeface="Montserrat Bold"/>
              </a:rPr>
              <a:t>Para Corregir</a:t>
            </a:r>
          </a:p>
        </p:txBody>
      </p:sp>
      <p:sp>
        <p:nvSpPr>
          <p:cNvPr id="8" name="TextBox 8"/>
          <p:cNvSpPr txBox="1"/>
          <p:nvPr/>
        </p:nvSpPr>
        <p:spPr>
          <a:xfrm>
            <a:off x="1492144" y="2462982"/>
            <a:ext cx="14414397" cy="2026031"/>
          </a:xfrm>
          <a:prstGeom prst="rect">
            <a:avLst/>
          </a:prstGeom>
        </p:spPr>
        <p:txBody>
          <a:bodyPr lIns="0" tIns="0" rIns="0" bIns="0" rtlCol="0" anchor="t">
            <a:spAutoFit/>
          </a:bodyPr>
          <a:lstStyle/>
          <a:p>
            <a:pPr algn="l">
              <a:lnSpc>
                <a:spcPts val="5331"/>
              </a:lnSpc>
            </a:pPr>
            <a:r>
              <a:rPr lang="en-US" sz="4299">
                <a:solidFill>
                  <a:srgbClr val="FFFFFF"/>
                </a:solidFill>
                <a:latin typeface="Montserrat"/>
                <a:ea typeface="Montserrat"/>
                <a:cs typeface="Montserrat"/>
                <a:sym typeface="Montserrat"/>
              </a:rPr>
              <a:t>Con el auxilio del Espíritu Santo aprendamos que la Biblia tiene a nuestro alcance toda la bendición de mostrarnos las cosas que fueron, son y serán.</a:t>
            </a:r>
          </a:p>
        </p:txBody>
      </p:sp>
      <p:sp>
        <p:nvSpPr>
          <p:cNvPr id="9" name="AutoShape 9"/>
          <p:cNvSpPr/>
          <p:nvPr/>
        </p:nvSpPr>
        <p:spPr>
          <a:xfrm>
            <a:off x="14460754" y="6544942"/>
            <a:ext cx="2119371" cy="24999"/>
          </a:xfrm>
          <a:prstGeom prst="line">
            <a:avLst/>
          </a:prstGeom>
          <a:ln w="38100" cap="rnd">
            <a:solidFill>
              <a:srgbClr val="EDB425"/>
            </a:solidFill>
            <a:prstDash val="solid"/>
            <a:headEnd type="none" w="sm" len="sm"/>
            <a:tailEnd type="none" w="sm" len="sm"/>
          </a:ln>
        </p:spPr>
      </p:sp>
      <p:sp>
        <p:nvSpPr>
          <p:cNvPr id="10" name="TextBox 10"/>
          <p:cNvSpPr txBox="1"/>
          <p:nvPr/>
        </p:nvSpPr>
        <p:spPr>
          <a:xfrm>
            <a:off x="6311537" y="5469036"/>
            <a:ext cx="10268813" cy="792734"/>
          </a:xfrm>
          <a:prstGeom prst="rect">
            <a:avLst/>
          </a:prstGeom>
        </p:spPr>
        <p:txBody>
          <a:bodyPr lIns="0" tIns="0" rIns="0" bIns="0" rtlCol="0" anchor="t">
            <a:spAutoFit/>
          </a:bodyPr>
          <a:lstStyle/>
          <a:p>
            <a:pPr algn="r">
              <a:lnSpc>
                <a:spcPts val="6447"/>
              </a:lnSpc>
            </a:pPr>
            <a:r>
              <a:rPr lang="en-US" sz="5199" b="1">
                <a:solidFill>
                  <a:srgbClr val="222A35"/>
                </a:solidFill>
                <a:latin typeface="Montserrat Bold"/>
                <a:ea typeface="Montserrat Bold"/>
                <a:cs typeface="Montserrat Bold"/>
                <a:sym typeface="Montserrat Bold"/>
              </a:rPr>
              <a:t>Para instruir</a:t>
            </a:r>
          </a:p>
        </p:txBody>
      </p:sp>
      <p:sp>
        <p:nvSpPr>
          <p:cNvPr id="11" name="TextBox 11"/>
          <p:cNvSpPr txBox="1"/>
          <p:nvPr/>
        </p:nvSpPr>
        <p:spPr>
          <a:xfrm>
            <a:off x="2165954" y="6836639"/>
            <a:ext cx="14414397" cy="2702306"/>
          </a:xfrm>
          <a:prstGeom prst="rect">
            <a:avLst/>
          </a:prstGeom>
        </p:spPr>
        <p:txBody>
          <a:bodyPr lIns="0" tIns="0" rIns="0" bIns="0" rtlCol="0" anchor="t">
            <a:spAutoFit/>
          </a:bodyPr>
          <a:lstStyle/>
          <a:p>
            <a:pPr algn="r">
              <a:lnSpc>
                <a:spcPts val="5331"/>
              </a:lnSpc>
            </a:pPr>
            <a:r>
              <a:rPr lang="en-US" sz="4299" dirty="0">
                <a:solidFill>
                  <a:srgbClr val="222A35"/>
                </a:solidFill>
                <a:latin typeface="Montserrat"/>
                <a:ea typeface="Montserrat"/>
                <a:cs typeface="Montserrat"/>
                <a:sym typeface="Montserrat"/>
              </a:rPr>
              <a:t>El </a:t>
            </a:r>
            <a:r>
              <a:rPr lang="en-US" sz="4299" dirty="0" err="1">
                <a:solidFill>
                  <a:srgbClr val="222A35"/>
                </a:solidFill>
                <a:latin typeface="Montserrat"/>
                <a:ea typeface="Montserrat"/>
                <a:cs typeface="Montserrat"/>
                <a:sym typeface="Montserrat"/>
              </a:rPr>
              <a:t>propósito</a:t>
            </a:r>
            <a:r>
              <a:rPr lang="en-US" sz="4299" dirty="0">
                <a:solidFill>
                  <a:srgbClr val="222A35"/>
                </a:solidFill>
                <a:latin typeface="Montserrat"/>
                <a:ea typeface="Montserrat"/>
                <a:cs typeface="Montserrat"/>
                <a:sym typeface="Montserrat"/>
              </a:rPr>
              <a:t> de </a:t>
            </a:r>
            <a:r>
              <a:rPr lang="en-US" sz="4299" dirty="0" err="1">
                <a:solidFill>
                  <a:srgbClr val="222A35"/>
                </a:solidFill>
                <a:latin typeface="Montserrat"/>
                <a:ea typeface="Montserrat"/>
                <a:cs typeface="Montserrat"/>
                <a:sym typeface="Montserrat"/>
              </a:rPr>
              <a:t>Apocalipsis</a:t>
            </a:r>
            <a:r>
              <a:rPr lang="en-US" sz="4299" dirty="0">
                <a:solidFill>
                  <a:srgbClr val="222A35"/>
                </a:solidFill>
                <a:latin typeface="Montserrat"/>
                <a:ea typeface="Montserrat"/>
                <a:cs typeface="Montserrat"/>
                <a:sym typeface="Montserrat"/>
              </a:rPr>
              <a:t> </a:t>
            </a:r>
            <a:r>
              <a:rPr lang="en-US" sz="4299" dirty="0" err="1" smtClean="0">
                <a:solidFill>
                  <a:srgbClr val="222A35"/>
                </a:solidFill>
                <a:latin typeface="Montserrat"/>
                <a:ea typeface="Montserrat"/>
                <a:cs typeface="Montserrat"/>
                <a:sym typeface="Montserrat"/>
              </a:rPr>
              <a:t>es</a:t>
            </a:r>
            <a:r>
              <a:rPr lang="en-US" sz="4299" dirty="0" smtClean="0">
                <a:solidFill>
                  <a:srgbClr val="222A35"/>
                </a:solidFill>
                <a:latin typeface="Montserrat"/>
                <a:ea typeface="Montserrat"/>
                <a:cs typeface="Montserrat"/>
                <a:sym typeface="Montserrat"/>
              </a:rPr>
              <a:t> </a:t>
            </a:r>
            <a:r>
              <a:rPr lang="en-US" sz="4299" dirty="0">
                <a:solidFill>
                  <a:srgbClr val="222A35"/>
                </a:solidFill>
                <a:latin typeface="Montserrat"/>
                <a:ea typeface="Montserrat"/>
                <a:cs typeface="Montserrat"/>
                <a:sym typeface="Montserrat"/>
              </a:rPr>
              <a:t>para </a:t>
            </a:r>
            <a:r>
              <a:rPr lang="en-US" sz="4299" dirty="0" err="1">
                <a:solidFill>
                  <a:srgbClr val="222A35"/>
                </a:solidFill>
                <a:latin typeface="Montserrat"/>
                <a:ea typeface="Montserrat"/>
                <a:cs typeface="Montserrat"/>
                <a:sym typeface="Montserrat"/>
              </a:rPr>
              <a:t>que</a:t>
            </a:r>
            <a:r>
              <a:rPr lang="en-US" sz="4299" dirty="0">
                <a:solidFill>
                  <a:srgbClr val="222A35"/>
                </a:solidFill>
                <a:latin typeface="Montserrat"/>
                <a:ea typeface="Montserrat"/>
                <a:cs typeface="Montserrat"/>
                <a:sym typeface="Montserrat"/>
              </a:rPr>
              <a:t> los </a:t>
            </a:r>
            <a:r>
              <a:rPr lang="en-US" sz="4299" dirty="0" err="1">
                <a:solidFill>
                  <a:srgbClr val="222A35"/>
                </a:solidFill>
                <a:latin typeface="Montserrat"/>
                <a:ea typeface="Montserrat"/>
                <a:cs typeface="Montserrat"/>
                <a:sym typeface="Montserrat"/>
              </a:rPr>
              <a:t>creyentes</a:t>
            </a:r>
            <a:r>
              <a:rPr lang="en-US" sz="4299" dirty="0">
                <a:solidFill>
                  <a:srgbClr val="222A35"/>
                </a:solidFill>
                <a:latin typeface="Montserrat"/>
                <a:ea typeface="Montserrat"/>
                <a:cs typeface="Montserrat"/>
                <a:sym typeface="Montserrat"/>
              </a:rPr>
              <a:t> </a:t>
            </a:r>
            <a:r>
              <a:rPr lang="en-US" sz="4299" dirty="0" err="1">
                <a:solidFill>
                  <a:srgbClr val="222A35"/>
                </a:solidFill>
                <a:latin typeface="Montserrat"/>
                <a:ea typeface="Montserrat"/>
                <a:cs typeface="Montserrat"/>
                <a:sym typeface="Montserrat"/>
              </a:rPr>
              <a:t>aumenten</a:t>
            </a:r>
            <a:r>
              <a:rPr lang="en-US" sz="4299" dirty="0">
                <a:solidFill>
                  <a:srgbClr val="222A35"/>
                </a:solidFill>
                <a:latin typeface="Montserrat"/>
                <a:ea typeface="Montserrat"/>
                <a:cs typeface="Montserrat"/>
                <a:sym typeface="Montserrat"/>
              </a:rPr>
              <a:t> </a:t>
            </a:r>
            <a:r>
              <a:rPr lang="en-US" sz="4299" dirty="0" err="1">
                <a:solidFill>
                  <a:srgbClr val="222A35"/>
                </a:solidFill>
                <a:latin typeface="Montserrat"/>
                <a:ea typeface="Montserrat"/>
                <a:cs typeface="Montserrat"/>
                <a:sym typeface="Montserrat"/>
              </a:rPr>
              <a:t>su</a:t>
            </a:r>
            <a:r>
              <a:rPr lang="en-US" sz="4299" dirty="0">
                <a:solidFill>
                  <a:srgbClr val="222A35"/>
                </a:solidFill>
                <a:latin typeface="Montserrat"/>
                <a:ea typeface="Montserrat"/>
                <a:cs typeface="Montserrat"/>
                <a:sym typeface="Montserrat"/>
              </a:rPr>
              <a:t> </a:t>
            </a:r>
            <a:r>
              <a:rPr lang="en-US" sz="4299" dirty="0" err="1">
                <a:solidFill>
                  <a:srgbClr val="222A35"/>
                </a:solidFill>
                <a:latin typeface="Montserrat"/>
                <a:ea typeface="Montserrat"/>
                <a:cs typeface="Montserrat"/>
                <a:sym typeface="Montserrat"/>
              </a:rPr>
              <a:t>fe</a:t>
            </a:r>
            <a:r>
              <a:rPr lang="en-US" sz="4299" dirty="0">
                <a:solidFill>
                  <a:srgbClr val="222A35"/>
                </a:solidFill>
                <a:latin typeface="Montserrat"/>
                <a:ea typeface="Montserrat"/>
                <a:cs typeface="Montserrat"/>
                <a:sym typeface="Montserrat"/>
              </a:rPr>
              <a:t> en </a:t>
            </a:r>
            <a:r>
              <a:rPr lang="en-US" sz="4299" dirty="0" err="1">
                <a:solidFill>
                  <a:srgbClr val="222A35"/>
                </a:solidFill>
                <a:latin typeface="Montserrat"/>
                <a:ea typeface="Montserrat"/>
                <a:cs typeface="Montserrat"/>
                <a:sym typeface="Montserrat"/>
              </a:rPr>
              <a:t>medio</a:t>
            </a:r>
            <a:r>
              <a:rPr lang="en-US" sz="4299" dirty="0">
                <a:solidFill>
                  <a:srgbClr val="222A35"/>
                </a:solidFill>
                <a:latin typeface="Montserrat"/>
                <a:ea typeface="Montserrat"/>
                <a:cs typeface="Montserrat"/>
                <a:sym typeface="Montserrat"/>
              </a:rPr>
              <a:t> del </a:t>
            </a:r>
            <a:r>
              <a:rPr lang="en-US" sz="4299" dirty="0" err="1">
                <a:solidFill>
                  <a:srgbClr val="222A35"/>
                </a:solidFill>
                <a:latin typeface="Montserrat"/>
                <a:ea typeface="Montserrat"/>
                <a:cs typeface="Montserrat"/>
                <a:sym typeface="Montserrat"/>
              </a:rPr>
              <a:t>sufrimiento</a:t>
            </a:r>
            <a:r>
              <a:rPr lang="en-US" sz="4299" dirty="0">
                <a:solidFill>
                  <a:srgbClr val="222A35"/>
                </a:solidFill>
                <a:latin typeface="Montserrat"/>
                <a:ea typeface="Montserrat"/>
                <a:cs typeface="Montserrat"/>
                <a:sym typeface="Montserrat"/>
              </a:rPr>
              <a:t>, </a:t>
            </a:r>
            <a:r>
              <a:rPr lang="en-US" sz="4299" dirty="0" err="1">
                <a:solidFill>
                  <a:srgbClr val="222A35"/>
                </a:solidFill>
                <a:latin typeface="Montserrat"/>
                <a:ea typeface="Montserrat"/>
                <a:cs typeface="Montserrat"/>
                <a:sym typeface="Montserrat"/>
              </a:rPr>
              <a:t>fe</a:t>
            </a:r>
            <a:r>
              <a:rPr lang="en-US" sz="4299" dirty="0">
                <a:solidFill>
                  <a:srgbClr val="222A35"/>
                </a:solidFill>
                <a:latin typeface="Montserrat"/>
                <a:ea typeface="Montserrat"/>
                <a:cs typeface="Montserrat"/>
                <a:sym typeface="Montserrat"/>
              </a:rPr>
              <a:t> en </a:t>
            </a:r>
            <a:r>
              <a:rPr lang="en-US" sz="4299" dirty="0" err="1">
                <a:solidFill>
                  <a:srgbClr val="222A35"/>
                </a:solidFill>
                <a:latin typeface="Montserrat"/>
                <a:ea typeface="Montserrat"/>
                <a:cs typeface="Montserrat"/>
                <a:sym typeface="Montserrat"/>
              </a:rPr>
              <a:t>que</a:t>
            </a:r>
            <a:r>
              <a:rPr lang="en-US" sz="4299" dirty="0">
                <a:solidFill>
                  <a:srgbClr val="222A35"/>
                </a:solidFill>
                <a:latin typeface="Montserrat"/>
                <a:ea typeface="Montserrat"/>
                <a:cs typeface="Montserrat"/>
                <a:sym typeface="Montserrat"/>
              </a:rPr>
              <a:t> Dios </a:t>
            </a:r>
            <a:r>
              <a:rPr lang="en-US" sz="4299" dirty="0" err="1">
                <a:solidFill>
                  <a:srgbClr val="222A35"/>
                </a:solidFill>
                <a:latin typeface="Montserrat"/>
                <a:ea typeface="Montserrat"/>
                <a:cs typeface="Montserrat"/>
                <a:sym typeface="Montserrat"/>
              </a:rPr>
              <a:t>terminará</a:t>
            </a:r>
            <a:r>
              <a:rPr lang="en-US" sz="4299" dirty="0">
                <a:solidFill>
                  <a:srgbClr val="222A35"/>
                </a:solidFill>
                <a:latin typeface="Montserrat"/>
                <a:ea typeface="Montserrat"/>
                <a:cs typeface="Montserrat"/>
                <a:sym typeface="Montserrat"/>
              </a:rPr>
              <a:t> con el mal, la </a:t>
            </a:r>
            <a:r>
              <a:rPr lang="en-US" sz="4299" dirty="0" err="1">
                <a:solidFill>
                  <a:srgbClr val="222A35"/>
                </a:solidFill>
                <a:latin typeface="Montserrat"/>
                <a:ea typeface="Montserrat"/>
                <a:cs typeface="Montserrat"/>
                <a:sym typeface="Montserrat"/>
              </a:rPr>
              <a:t>muerte</a:t>
            </a:r>
            <a:r>
              <a:rPr lang="en-US" sz="4299" dirty="0">
                <a:solidFill>
                  <a:srgbClr val="222A35"/>
                </a:solidFill>
                <a:latin typeface="Montserrat"/>
                <a:ea typeface="Montserrat"/>
                <a:cs typeface="Montserrat"/>
                <a:sym typeface="Montserrat"/>
              </a:rPr>
              <a:t>, </a:t>
            </a:r>
            <a:r>
              <a:rPr lang="en-US" sz="4299" dirty="0" err="1">
                <a:solidFill>
                  <a:srgbClr val="222A35"/>
                </a:solidFill>
                <a:latin typeface="Montserrat"/>
                <a:ea typeface="Montserrat"/>
                <a:cs typeface="Montserrat"/>
                <a:sym typeface="Montserrat"/>
              </a:rPr>
              <a:t>Satanás</a:t>
            </a:r>
            <a:r>
              <a:rPr lang="en-US" sz="4299" dirty="0">
                <a:solidFill>
                  <a:srgbClr val="222A35"/>
                </a:solidFill>
                <a:latin typeface="Montserrat"/>
                <a:ea typeface="Montserrat"/>
                <a:cs typeface="Montserrat"/>
                <a:sym typeface="Montserrat"/>
              </a:rPr>
              <a:t> y </a:t>
            </a:r>
            <a:r>
              <a:rPr lang="en-US" sz="4299" dirty="0" err="1">
                <a:solidFill>
                  <a:srgbClr val="222A35"/>
                </a:solidFill>
                <a:latin typeface="Montserrat"/>
                <a:ea typeface="Montserrat"/>
                <a:cs typeface="Montserrat"/>
                <a:sym typeface="Montserrat"/>
              </a:rPr>
              <a:t>sus</a:t>
            </a:r>
            <a:r>
              <a:rPr lang="en-US" sz="4299" dirty="0">
                <a:solidFill>
                  <a:srgbClr val="222A35"/>
                </a:solidFill>
                <a:latin typeface="Montserrat"/>
                <a:ea typeface="Montserrat"/>
                <a:cs typeface="Montserrat"/>
                <a:sym typeface="Montserrat"/>
              </a:rPr>
              <a:t> </a:t>
            </a:r>
            <a:r>
              <a:rPr lang="en-US" sz="4299" dirty="0" err="1">
                <a:solidFill>
                  <a:srgbClr val="222A35"/>
                </a:solidFill>
                <a:latin typeface="Montserrat"/>
                <a:ea typeface="Montserrat"/>
                <a:cs typeface="Montserrat"/>
                <a:sym typeface="Montserrat"/>
              </a:rPr>
              <a:t>demonios</a:t>
            </a:r>
            <a:endParaRPr lang="en-US" sz="4299" dirty="0">
              <a:solidFill>
                <a:srgbClr val="222A35"/>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0287000"/>
          </a:xfrm>
          <a:prstGeom prst="rect">
            <a:avLst/>
          </a:prstGeom>
          <a:solidFill>
            <a:srgbClr val="222A35"/>
          </a:solidFill>
        </p:spPr>
      </p:sp>
      <p:grpSp>
        <p:nvGrpSpPr>
          <p:cNvPr id="3" name="Group 3"/>
          <p:cNvGrpSpPr/>
          <p:nvPr/>
        </p:nvGrpSpPr>
        <p:grpSpPr>
          <a:xfrm>
            <a:off x="0" y="-1425443"/>
            <a:ext cx="18288000" cy="8497707"/>
            <a:chOff x="0" y="0"/>
            <a:chExt cx="11288889" cy="5245498"/>
          </a:xfrm>
        </p:grpSpPr>
        <p:sp>
          <p:nvSpPr>
            <p:cNvPr id="4" name="Freeform 4"/>
            <p:cNvSpPr/>
            <p:nvPr/>
          </p:nvSpPr>
          <p:spPr>
            <a:xfrm>
              <a:off x="0" y="0"/>
              <a:ext cx="11288889" cy="5245498"/>
            </a:xfrm>
            <a:custGeom>
              <a:avLst/>
              <a:gdLst/>
              <a:ahLst/>
              <a:cxnLst/>
              <a:rect l="l" t="t" r="r" b="b"/>
              <a:pathLst>
                <a:path w="11288889" h="5245498">
                  <a:moveTo>
                    <a:pt x="0" y="0"/>
                  </a:moveTo>
                  <a:lnTo>
                    <a:pt x="11288889" y="0"/>
                  </a:lnTo>
                  <a:lnTo>
                    <a:pt x="11288889" y="5245498"/>
                  </a:lnTo>
                  <a:lnTo>
                    <a:pt x="0" y="5245498"/>
                  </a:lnTo>
                  <a:close/>
                </a:path>
              </a:pathLst>
            </a:custGeom>
            <a:blipFill>
              <a:blip r:embed="rId2"/>
              <a:stretch>
                <a:fillRect t="-29554" b="-13919"/>
              </a:stretch>
            </a:blipFill>
          </p:spPr>
        </p:sp>
      </p:grpSp>
      <p:grpSp>
        <p:nvGrpSpPr>
          <p:cNvPr id="5" name="Group 5"/>
          <p:cNvGrpSpPr/>
          <p:nvPr/>
        </p:nvGrpSpPr>
        <p:grpSpPr>
          <a:xfrm>
            <a:off x="1220521" y="5736723"/>
            <a:ext cx="16038779" cy="7602069"/>
            <a:chOff x="0" y="0"/>
            <a:chExt cx="5425464" cy="2571564"/>
          </a:xfrm>
        </p:grpSpPr>
        <p:sp>
          <p:nvSpPr>
            <p:cNvPr id="6" name="Freeform 6"/>
            <p:cNvSpPr/>
            <p:nvPr/>
          </p:nvSpPr>
          <p:spPr>
            <a:xfrm>
              <a:off x="0" y="0"/>
              <a:ext cx="5425464" cy="2571564"/>
            </a:xfrm>
            <a:custGeom>
              <a:avLst/>
              <a:gdLst/>
              <a:ahLst/>
              <a:cxnLst/>
              <a:rect l="l" t="t" r="r" b="b"/>
              <a:pathLst>
                <a:path w="5425464" h="2571564">
                  <a:moveTo>
                    <a:pt x="5301004" y="2571564"/>
                  </a:moveTo>
                  <a:lnTo>
                    <a:pt x="124460" y="2571564"/>
                  </a:lnTo>
                  <a:cubicBezTo>
                    <a:pt x="55880" y="2571564"/>
                    <a:pt x="0" y="2515684"/>
                    <a:pt x="0" y="2447104"/>
                  </a:cubicBezTo>
                  <a:lnTo>
                    <a:pt x="0" y="124460"/>
                  </a:lnTo>
                  <a:cubicBezTo>
                    <a:pt x="0" y="55880"/>
                    <a:pt x="55880" y="0"/>
                    <a:pt x="124460" y="0"/>
                  </a:cubicBezTo>
                  <a:lnTo>
                    <a:pt x="5301004" y="0"/>
                  </a:lnTo>
                  <a:cubicBezTo>
                    <a:pt x="5369583" y="0"/>
                    <a:pt x="5425464" y="55880"/>
                    <a:pt x="5425464" y="124460"/>
                  </a:cubicBezTo>
                  <a:lnTo>
                    <a:pt x="5425464" y="2447104"/>
                  </a:lnTo>
                  <a:cubicBezTo>
                    <a:pt x="5425464" y="2515684"/>
                    <a:pt x="5369583" y="2571564"/>
                    <a:pt x="5301004" y="2571564"/>
                  </a:cubicBezTo>
                  <a:close/>
                </a:path>
              </a:pathLst>
            </a:custGeom>
            <a:solidFill>
              <a:srgbClr val="FFFFFF"/>
            </a:solidFill>
          </p:spPr>
        </p:sp>
      </p:grpSp>
      <p:sp>
        <p:nvSpPr>
          <p:cNvPr id="7" name="AutoShape 7"/>
          <p:cNvSpPr/>
          <p:nvPr/>
        </p:nvSpPr>
        <p:spPr>
          <a:xfrm flipV="1">
            <a:off x="7067737" y="9739294"/>
            <a:ext cx="4152527" cy="39655"/>
          </a:xfrm>
          <a:prstGeom prst="line">
            <a:avLst/>
          </a:prstGeom>
          <a:ln w="790575" cap="rnd">
            <a:solidFill>
              <a:srgbClr val="EDB425"/>
            </a:solidFill>
            <a:prstDash val="solid"/>
            <a:headEnd type="none" w="sm" len="sm"/>
            <a:tailEnd type="none" w="sm" len="sm"/>
          </a:ln>
        </p:spPr>
      </p:sp>
      <p:sp>
        <p:nvSpPr>
          <p:cNvPr id="8" name="TextBox 8"/>
          <p:cNvSpPr txBox="1"/>
          <p:nvPr/>
        </p:nvSpPr>
        <p:spPr>
          <a:xfrm>
            <a:off x="1649241" y="5983020"/>
            <a:ext cx="14989517" cy="3073401"/>
          </a:xfrm>
          <a:prstGeom prst="rect">
            <a:avLst/>
          </a:prstGeom>
        </p:spPr>
        <p:txBody>
          <a:bodyPr lIns="0" tIns="0" rIns="0" bIns="0" rtlCol="0" anchor="t">
            <a:spAutoFit/>
          </a:bodyPr>
          <a:lstStyle/>
          <a:p>
            <a:pPr algn="ctr">
              <a:lnSpc>
                <a:spcPts val="4899"/>
              </a:lnSpc>
            </a:pPr>
            <a:r>
              <a:rPr lang="en-US" sz="3499" b="1">
                <a:solidFill>
                  <a:srgbClr val="222A35"/>
                </a:solidFill>
                <a:latin typeface="Montserrat Bold"/>
                <a:ea typeface="Montserrat Bold"/>
                <a:cs typeface="Montserrat Bold"/>
                <a:sym typeface="Montserrat Bold"/>
              </a:rPr>
              <a:t>La Iglesia hoy tiene el privilegio de honrar y adorar a su Señor, quizá lo hacemos deficientemente, pero el día llegará en que nuestras voces, serán perfeccionadas con los redimidos de todas las épocas, cantaremos al que nos amó y nos compró con su Sangre preciosa.</a:t>
            </a:r>
          </a:p>
        </p:txBody>
      </p:sp>
      <p:sp>
        <p:nvSpPr>
          <p:cNvPr id="9" name="TextBox 9"/>
          <p:cNvSpPr txBox="1"/>
          <p:nvPr/>
        </p:nvSpPr>
        <p:spPr>
          <a:xfrm>
            <a:off x="7356920" y="9542650"/>
            <a:ext cx="3574161" cy="432943"/>
          </a:xfrm>
          <a:prstGeom prst="rect">
            <a:avLst/>
          </a:prstGeom>
        </p:spPr>
        <p:txBody>
          <a:bodyPr lIns="0" tIns="0" rIns="0" bIns="0" rtlCol="0" anchor="t">
            <a:spAutoFit/>
          </a:bodyPr>
          <a:lstStyle/>
          <a:p>
            <a:pPr algn="ctr">
              <a:lnSpc>
                <a:spcPts val="3595"/>
              </a:lnSpc>
            </a:pPr>
            <a:r>
              <a:rPr lang="en-US" sz="2899" b="1">
                <a:solidFill>
                  <a:srgbClr val="FFFFFF"/>
                </a:solidFill>
                <a:latin typeface="Montserrat Bold"/>
                <a:ea typeface="Montserrat Bold"/>
                <a:cs typeface="Montserrat Bold"/>
                <a:sym typeface="Montserrat Bold"/>
              </a:rPr>
              <a:t>Apocalipsis 1: 5 - 6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0287000"/>
          </a:xfrm>
          <a:prstGeom prst="rect">
            <a:avLst/>
          </a:prstGeom>
          <a:solidFill>
            <a:srgbClr val="222A35"/>
          </a:solidFill>
        </p:spPr>
      </p:sp>
      <p:grpSp>
        <p:nvGrpSpPr>
          <p:cNvPr id="3" name="Group 3"/>
          <p:cNvGrpSpPr/>
          <p:nvPr/>
        </p:nvGrpSpPr>
        <p:grpSpPr>
          <a:xfrm>
            <a:off x="0" y="-1425443"/>
            <a:ext cx="10287041" cy="11082338"/>
            <a:chOff x="0" y="0"/>
            <a:chExt cx="6350025" cy="6840949"/>
          </a:xfrm>
        </p:grpSpPr>
        <p:sp>
          <p:nvSpPr>
            <p:cNvPr id="4" name="Freeform 4"/>
            <p:cNvSpPr/>
            <p:nvPr/>
          </p:nvSpPr>
          <p:spPr>
            <a:xfrm>
              <a:off x="0" y="0"/>
              <a:ext cx="6350026" cy="6840949"/>
            </a:xfrm>
            <a:custGeom>
              <a:avLst/>
              <a:gdLst/>
              <a:ahLst/>
              <a:cxnLst/>
              <a:rect l="l" t="t" r="r" b="b"/>
              <a:pathLst>
                <a:path w="6350026" h="6840949">
                  <a:moveTo>
                    <a:pt x="0" y="0"/>
                  </a:moveTo>
                  <a:lnTo>
                    <a:pt x="6350026" y="0"/>
                  </a:lnTo>
                  <a:lnTo>
                    <a:pt x="6350026" y="6840949"/>
                  </a:lnTo>
                  <a:lnTo>
                    <a:pt x="0" y="6840949"/>
                  </a:lnTo>
                  <a:close/>
                </a:path>
              </a:pathLst>
            </a:custGeom>
            <a:blipFill>
              <a:blip r:embed="rId2"/>
              <a:stretch>
                <a:fillRect l="-62204"/>
              </a:stretch>
            </a:blipFill>
          </p:spPr>
        </p:sp>
      </p:grpSp>
      <p:grpSp>
        <p:nvGrpSpPr>
          <p:cNvPr id="5" name="Group 5"/>
          <p:cNvGrpSpPr/>
          <p:nvPr/>
        </p:nvGrpSpPr>
        <p:grpSpPr>
          <a:xfrm>
            <a:off x="15144216" y="1028700"/>
            <a:ext cx="2115084" cy="1346202"/>
            <a:chOff x="0" y="0"/>
            <a:chExt cx="3007007" cy="1913890"/>
          </a:xfrm>
        </p:grpSpPr>
        <p:sp>
          <p:nvSpPr>
            <p:cNvPr id="6" name="Freeform 6"/>
            <p:cNvSpPr/>
            <p:nvPr/>
          </p:nvSpPr>
          <p:spPr>
            <a:xfrm>
              <a:off x="0" y="0"/>
              <a:ext cx="3007007" cy="1913890"/>
            </a:xfrm>
            <a:custGeom>
              <a:avLst/>
              <a:gdLst/>
              <a:ahLst/>
              <a:cxnLst/>
              <a:rect l="l" t="t" r="r" b="b"/>
              <a:pathLst>
                <a:path w="3007007" h="1913890">
                  <a:moveTo>
                    <a:pt x="2882547" y="1913890"/>
                  </a:moveTo>
                  <a:lnTo>
                    <a:pt x="124460" y="1913890"/>
                  </a:lnTo>
                  <a:cubicBezTo>
                    <a:pt x="55880" y="1913890"/>
                    <a:pt x="0" y="1858010"/>
                    <a:pt x="0" y="1789430"/>
                  </a:cubicBezTo>
                  <a:lnTo>
                    <a:pt x="0" y="124460"/>
                  </a:lnTo>
                  <a:cubicBezTo>
                    <a:pt x="0" y="55880"/>
                    <a:pt x="55880" y="0"/>
                    <a:pt x="124460" y="0"/>
                  </a:cubicBezTo>
                  <a:lnTo>
                    <a:pt x="2882547" y="0"/>
                  </a:lnTo>
                  <a:cubicBezTo>
                    <a:pt x="2951127" y="0"/>
                    <a:pt x="3007007" y="55880"/>
                    <a:pt x="3007007" y="124460"/>
                  </a:cubicBezTo>
                  <a:lnTo>
                    <a:pt x="3007007" y="1789430"/>
                  </a:lnTo>
                  <a:cubicBezTo>
                    <a:pt x="3007007" y="1858010"/>
                    <a:pt x="2951127" y="1913890"/>
                    <a:pt x="2882547" y="1913890"/>
                  </a:cubicBezTo>
                  <a:close/>
                </a:path>
              </a:pathLst>
            </a:custGeom>
            <a:solidFill>
              <a:srgbClr val="EDB425"/>
            </a:solidFill>
          </p:spPr>
        </p:sp>
      </p:grpSp>
      <p:sp>
        <p:nvSpPr>
          <p:cNvPr id="7" name="AutoShape 7"/>
          <p:cNvSpPr/>
          <p:nvPr/>
        </p:nvSpPr>
        <p:spPr>
          <a:xfrm flipV="1">
            <a:off x="10287041" y="1701801"/>
            <a:ext cx="4857175" cy="0"/>
          </a:xfrm>
          <a:prstGeom prst="line">
            <a:avLst/>
          </a:prstGeom>
          <a:ln w="47625" cap="rnd">
            <a:solidFill>
              <a:srgbClr val="EDB425"/>
            </a:solidFill>
            <a:prstDash val="solid"/>
            <a:headEnd type="none" w="sm" len="sm"/>
            <a:tailEnd type="none" w="sm" len="sm"/>
          </a:ln>
        </p:spPr>
      </p:sp>
      <p:grpSp>
        <p:nvGrpSpPr>
          <p:cNvPr id="8" name="Group 8"/>
          <p:cNvGrpSpPr/>
          <p:nvPr/>
        </p:nvGrpSpPr>
        <p:grpSpPr>
          <a:xfrm>
            <a:off x="6917271" y="9656894"/>
            <a:ext cx="11370729" cy="630106"/>
            <a:chOff x="0" y="0"/>
            <a:chExt cx="9539733" cy="528642"/>
          </a:xfrm>
        </p:grpSpPr>
        <p:sp>
          <p:nvSpPr>
            <p:cNvPr id="9" name="Freeform 9"/>
            <p:cNvSpPr/>
            <p:nvPr/>
          </p:nvSpPr>
          <p:spPr>
            <a:xfrm>
              <a:off x="0" y="0"/>
              <a:ext cx="9539733" cy="528642"/>
            </a:xfrm>
            <a:custGeom>
              <a:avLst/>
              <a:gdLst/>
              <a:ahLst/>
              <a:cxnLst/>
              <a:rect l="l" t="t" r="r" b="b"/>
              <a:pathLst>
                <a:path w="9539733" h="528642">
                  <a:moveTo>
                    <a:pt x="0" y="0"/>
                  </a:moveTo>
                  <a:lnTo>
                    <a:pt x="9539733" y="0"/>
                  </a:lnTo>
                  <a:lnTo>
                    <a:pt x="9539733" y="528642"/>
                  </a:lnTo>
                  <a:lnTo>
                    <a:pt x="0" y="528642"/>
                  </a:lnTo>
                  <a:close/>
                </a:path>
              </a:pathLst>
            </a:custGeom>
            <a:solidFill>
              <a:srgbClr val="EDB425"/>
            </a:solidFill>
          </p:spPr>
        </p:sp>
      </p:grpSp>
      <p:grpSp>
        <p:nvGrpSpPr>
          <p:cNvPr id="10" name="Group 10"/>
          <p:cNvGrpSpPr/>
          <p:nvPr/>
        </p:nvGrpSpPr>
        <p:grpSpPr>
          <a:xfrm>
            <a:off x="7597738" y="2974618"/>
            <a:ext cx="9661562" cy="8195292"/>
            <a:chOff x="0" y="0"/>
            <a:chExt cx="3268232" cy="2772235"/>
          </a:xfrm>
        </p:grpSpPr>
        <p:sp>
          <p:nvSpPr>
            <p:cNvPr id="11" name="Freeform 11"/>
            <p:cNvSpPr/>
            <p:nvPr/>
          </p:nvSpPr>
          <p:spPr>
            <a:xfrm>
              <a:off x="0" y="0"/>
              <a:ext cx="3268232" cy="2772235"/>
            </a:xfrm>
            <a:custGeom>
              <a:avLst/>
              <a:gdLst/>
              <a:ahLst/>
              <a:cxnLst/>
              <a:rect l="l" t="t" r="r" b="b"/>
              <a:pathLst>
                <a:path w="3268232" h="2772235">
                  <a:moveTo>
                    <a:pt x="3143772" y="2772234"/>
                  </a:moveTo>
                  <a:lnTo>
                    <a:pt x="124460" y="2772234"/>
                  </a:lnTo>
                  <a:cubicBezTo>
                    <a:pt x="55880" y="2772234"/>
                    <a:pt x="0" y="2716355"/>
                    <a:pt x="0" y="2647774"/>
                  </a:cubicBezTo>
                  <a:lnTo>
                    <a:pt x="0" y="124460"/>
                  </a:lnTo>
                  <a:cubicBezTo>
                    <a:pt x="0" y="55880"/>
                    <a:pt x="55880" y="0"/>
                    <a:pt x="124460" y="0"/>
                  </a:cubicBezTo>
                  <a:lnTo>
                    <a:pt x="3143772" y="0"/>
                  </a:lnTo>
                  <a:cubicBezTo>
                    <a:pt x="3212352" y="0"/>
                    <a:pt x="3268232" y="55880"/>
                    <a:pt x="3268232" y="124460"/>
                  </a:cubicBezTo>
                  <a:lnTo>
                    <a:pt x="3268232" y="2647775"/>
                  </a:lnTo>
                  <a:cubicBezTo>
                    <a:pt x="3268232" y="2716355"/>
                    <a:pt x="3212352" y="2772235"/>
                    <a:pt x="3143772" y="2772235"/>
                  </a:cubicBezTo>
                  <a:close/>
                </a:path>
              </a:pathLst>
            </a:custGeom>
            <a:solidFill>
              <a:srgbClr val="FFFFFF"/>
            </a:solidFill>
          </p:spPr>
        </p:sp>
      </p:grpSp>
      <p:grpSp>
        <p:nvGrpSpPr>
          <p:cNvPr id="12" name="Group 12"/>
          <p:cNvGrpSpPr/>
          <p:nvPr/>
        </p:nvGrpSpPr>
        <p:grpSpPr>
          <a:xfrm>
            <a:off x="6917271" y="3967713"/>
            <a:ext cx="1360935" cy="1360935"/>
            <a:chOff x="0" y="0"/>
            <a:chExt cx="1913890" cy="1913890"/>
          </a:xfrm>
        </p:grpSpPr>
        <p:sp>
          <p:nvSpPr>
            <p:cNvPr id="13" name="Freeform 13"/>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EDB425"/>
            </a:solidFill>
          </p:spPr>
        </p:sp>
      </p:grpSp>
      <p:sp>
        <p:nvSpPr>
          <p:cNvPr id="14" name="AutoShape 14"/>
          <p:cNvSpPr/>
          <p:nvPr/>
        </p:nvSpPr>
        <p:spPr>
          <a:xfrm>
            <a:off x="8063436" y="9413435"/>
            <a:ext cx="3054351" cy="0"/>
          </a:xfrm>
          <a:prstGeom prst="line">
            <a:avLst/>
          </a:prstGeom>
          <a:ln w="790575" cap="rnd">
            <a:solidFill>
              <a:srgbClr val="EDB425"/>
            </a:solidFill>
            <a:prstDash val="solid"/>
            <a:headEnd type="none" w="sm" len="sm"/>
            <a:tailEnd type="none" w="sm" len="sm"/>
          </a:ln>
        </p:spPr>
      </p:sp>
      <p:sp>
        <p:nvSpPr>
          <p:cNvPr id="15" name="AutoShape 15"/>
          <p:cNvSpPr/>
          <p:nvPr/>
        </p:nvSpPr>
        <p:spPr>
          <a:xfrm>
            <a:off x="15204944" y="9291637"/>
            <a:ext cx="1140923" cy="6780"/>
          </a:xfrm>
          <a:prstGeom prst="line">
            <a:avLst/>
          </a:prstGeom>
          <a:ln w="47625" cap="rnd">
            <a:solidFill>
              <a:srgbClr val="EDB425"/>
            </a:solidFill>
            <a:prstDash val="solid"/>
            <a:headEnd type="none" w="sm" len="sm"/>
            <a:tailEnd type="none" w="sm" len="sm"/>
          </a:ln>
        </p:spPr>
      </p:sp>
      <p:sp>
        <p:nvSpPr>
          <p:cNvPr id="16" name="Freeform 16"/>
          <p:cNvSpPr/>
          <p:nvPr/>
        </p:nvSpPr>
        <p:spPr>
          <a:xfrm>
            <a:off x="7198324" y="4156182"/>
            <a:ext cx="798830" cy="987318"/>
          </a:xfrm>
          <a:custGeom>
            <a:avLst/>
            <a:gdLst/>
            <a:ahLst/>
            <a:cxnLst/>
            <a:rect l="l" t="t" r="r" b="b"/>
            <a:pathLst>
              <a:path w="798830" h="987318">
                <a:moveTo>
                  <a:pt x="0" y="0"/>
                </a:moveTo>
                <a:lnTo>
                  <a:pt x="798829" y="0"/>
                </a:lnTo>
                <a:lnTo>
                  <a:pt x="798829" y="987318"/>
                </a:lnTo>
                <a:lnTo>
                  <a:pt x="0" y="98731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TextBox 17"/>
          <p:cNvSpPr txBox="1"/>
          <p:nvPr/>
        </p:nvSpPr>
        <p:spPr>
          <a:xfrm>
            <a:off x="9144000" y="3455548"/>
            <a:ext cx="7202008" cy="5562600"/>
          </a:xfrm>
          <a:prstGeom prst="rect">
            <a:avLst/>
          </a:prstGeom>
        </p:spPr>
        <p:txBody>
          <a:bodyPr lIns="0" tIns="0" rIns="0" bIns="0" rtlCol="0" anchor="t">
            <a:spAutoFit/>
          </a:bodyPr>
          <a:lstStyle/>
          <a:p>
            <a:pPr algn="r">
              <a:lnSpc>
                <a:spcPts val="5519"/>
              </a:lnSpc>
            </a:pPr>
            <a:r>
              <a:rPr lang="en-US" sz="4599" b="1">
                <a:solidFill>
                  <a:srgbClr val="222A35"/>
                </a:solidFill>
                <a:latin typeface="Montserrat Bold"/>
                <a:ea typeface="Montserrat Bold"/>
                <a:cs typeface="Montserrat Bold"/>
                <a:sym typeface="Montserrat Bold"/>
              </a:rPr>
              <a:t>“Vi en el cielo otra señal, grande y admirable: siete ángeles que tenían las siete plagas postreras; porque en ellas se consumaba la ira de Dios.”</a:t>
            </a:r>
          </a:p>
        </p:txBody>
      </p:sp>
      <p:sp>
        <p:nvSpPr>
          <p:cNvPr id="18" name="TextBox 18"/>
          <p:cNvSpPr txBox="1"/>
          <p:nvPr/>
        </p:nvSpPr>
        <p:spPr>
          <a:xfrm>
            <a:off x="8473884" y="9164388"/>
            <a:ext cx="2179085" cy="488569"/>
          </a:xfrm>
          <a:prstGeom prst="rect">
            <a:avLst/>
          </a:prstGeom>
        </p:spPr>
        <p:txBody>
          <a:bodyPr lIns="0" tIns="0" rIns="0" bIns="0" rtlCol="0" anchor="t">
            <a:spAutoFit/>
          </a:bodyPr>
          <a:lstStyle/>
          <a:p>
            <a:pPr algn="ctr">
              <a:lnSpc>
                <a:spcPts val="3967"/>
              </a:lnSpc>
            </a:pPr>
            <a:r>
              <a:rPr lang="en-US" sz="3199" b="1">
                <a:solidFill>
                  <a:srgbClr val="FFFFFF"/>
                </a:solidFill>
                <a:latin typeface="Montserrat Bold"/>
                <a:ea typeface="Montserrat Bold"/>
                <a:cs typeface="Montserrat Bold"/>
                <a:sym typeface="Montserrat Bold"/>
              </a:rPr>
              <a:t>Ap 15: 1 - 8</a:t>
            </a:r>
          </a:p>
        </p:txBody>
      </p:sp>
      <p:sp>
        <p:nvSpPr>
          <p:cNvPr id="19" name="TextBox 19"/>
          <p:cNvSpPr txBox="1"/>
          <p:nvPr/>
        </p:nvSpPr>
        <p:spPr>
          <a:xfrm>
            <a:off x="14010999" y="1327926"/>
            <a:ext cx="3005699" cy="795374"/>
          </a:xfrm>
          <a:prstGeom prst="rect">
            <a:avLst/>
          </a:prstGeom>
        </p:spPr>
        <p:txBody>
          <a:bodyPr lIns="0" tIns="0" rIns="0" bIns="0" rtlCol="0" anchor="t">
            <a:spAutoFit/>
          </a:bodyPr>
          <a:lstStyle/>
          <a:p>
            <a:pPr algn="r">
              <a:lnSpc>
                <a:spcPts val="3188"/>
              </a:lnSpc>
            </a:pPr>
            <a:r>
              <a:rPr lang="en-US" sz="2656" b="1">
                <a:solidFill>
                  <a:srgbClr val="FFFFFF"/>
                </a:solidFill>
                <a:latin typeface="Montserrat Bold"/>
                <a:ea typeface="Montserrat Bold"/>
                <a:cs typeface="Montserrat Bold"/>
                <a:sym typeface="Montserrat Bold"/>
              </a:rPr>
              <a:t>PASAJE </a:t>
            </a:r>
          </a:p>
          <a:p>
            <a:pPr algn="r">
              <a:lnSpc>
                <a:spcPts val="3188"/>
              </a:lnSpc>
            </a:pPr>
            <a:r>
              <a:rPr lang="en-US" sz="2656" b="1">
                <a:solidFill>
                  <a:srgbClr val="FFFFFF"/>
                </a:solidFill>
                <a:latin typeface="Montserrat Bold"/>
                <a:ea typeface="Montserrat Bold"/>
                <a:cs typeface="Montserrat Bold"/>
                <a:sym typeface="Montserrat Bold"/>
              </a:rPr>
              <a:t>BIBLICO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45488"/>
            <a:ext cx="17882365" cy="9396025"/>
            <a:chOff x="0" y="0"/>
            <a:chExt cx="23843154" cy="12528033"/>
          </a:xfrm>
        </p:grpSpPr>
        <p:grpSp>
          <p:nvGrpSpPr>
            <p:cNvPr id="3" name="Group 3"/>
            <p:cNvGrpSpPr/>
            <p:nvPr/>
          </p:nvGrpSpPr>
          <p:grpSpPr>
            <a:xfrm>
              <a:off x="0" y="0"/>
              <a:ext cx="23843154" cy="6123128"/>
              <a:chOff x="0" y="0"/>
              <a:chExt cx="6049096" cy="1553460"/>
            </a:xfrm>
          </p:grpSpPr>
          <p:sp>
            <p:nvSpPr>
              <p:cNvPr id="4" name="Freeform 4"/>
              <p:cNvSpPr/>
              <p:nvPr/>
            </p:nvSpPr>
            <p:spPr>
              <a:xfrm>
                <a:off x="0" y="0"/>
                <a:ext cx="6049097" cy="1553461"/>
              </a:xfrm>
              <a:custGeom>
                <a:avLst/>
                <a:gdLst/>
                <a:ahLst/>
                <a:cxnLst/>
                <a:rect l="l" t="t" r="r" b="b"/>
                <a:pathLst>
                  <a:path w="6049097" h="1553461">
                    <a:moveTo>
                      <a:pt x="5924636" y="1553460"/>
                    </a:moveTo>
                    <a:lnTo>
                      <a:pt x="124460" y="1553460"/>
                    </a:lnTo>
                    <a:cubicBezTo>
                      <a:pt x="55880" y="1553460"/>
                      <a:pt x="0" y="1497580"/>
                      <a:pt x="0" y="1429000"/>
                    </a:cubicBezTo>
                    <a:lnTo>
                      <a:pt x="0" y="124460"/>
                    </a:lnTo>
                    <a:cubicBezTo>
                      <a:pt x="0" y="55880"/>
                      <a:pt x="55880" y="0"/>
                      <a:pt x="124460" y="0"/>
                    </a:cubicBezTo>
                    <a:lnTo>
                      <a:pt x="5924636" y="0"/>
                    </a:lnTo>
                    <a:cubicBezTo>
                      <a:pt x="5993216" y="0"/>
                      <a:pt x="6049097" y="55880"/>
                      <a:pt x="6049097" y="124460"/>
                    </a:cubicBezTo>
                    <a:lnTo>
                      <a:pt x="6049097" y="1429000"/>
                    </a:lnTo>
                    <a:cubicBezTo>
                      <a:pt x="6049097" y="1497580"/>
                      <a:pt x="5993216" y="1553461"/>
                      <a:pt x="5924636" y="1553461"/>
                    </a:cubicBezTo>
                    <a:close/>
                  </a:path>
                </a:pathLst>
              </a:custGeom>
              <a:solidFill>
                <a:srgbClr val="E6E6E6"/>
              </a:solidFill>
            </p:spPr>
          </p:sp>
        </p:grpSp>
        <p:grpSp>
          <p:nvGrpSpPr>
            <p:cNvPr id="5" name="Group 5"/>
            <p:cNvGrpSpPr/>
            <p:nvPr/>
          </p:nvGrpSpPr>
          <p:grpSpPr>
            <a:xfrm>
              <a:off x="0" y="6404904"/>
              <a:ext cx="23843154" cy="6123128"/>
              <a:chOff x="0" y="0"/>
              <a:chExt cx="6049096" cy="1553460"/>
            </a:xfrm>
          </p:grpSpPr>
          <p:sp>
            <p:nvSpPr>
              <p:cNvPr id="6" name="Freeform 6"/>
              <p:cNvSpPr/>
              <p:nvPr/>
            </p:nvSpPr>
            <p:spPr>
              <a:xfrm>
                <a:off x="0" y="0"/>
                <a:ext cx="6049097" cy="1553461"/>
              </a:xfrm>
              <a:custGeom>
                <a:avLst/>
                <a:gdLst/>
                <a:ahLst/>
                <a:cxnLst/>
                <a:rect l="l" t="t" r="r" b="b"/>
                <a:pathLst>
                  <a:path w="6049097" h="1553461">
                    <a:moveTo>
                      <a:pt x="5924636" y="1553460"/>
                    </a:moveTo>
                    <a:lnTo>
                      <a:pt x="124460" y="1553460"/>
                    </a:lnTo>
                    <a:cubicBezTo>
                      <a:pt x="55880" y="1553460"/>
                      <a:pt x="0" y="1497580"/>
                      <a:pt x="0" y="1429000"/>
                    </a:cubicBezTo>
                    <a:lnTo>
                      <a:pt x="0" y="124460"/>
                    </a:lnTo>
                    <a:cubicBezTo>
                      <a:pt x="0" y="55880"/>
                      <a:pt x="55880" y="0"/>
                      <a:pt x="124460" y="0"/>
                    </a:cubicBezTo>
                    <a:lnTo>
                      <a:pt x="5924636" y="0"/>
                    </a:lnTo>
                    <a:cubicBezTo>
                      <a:pt x="5993216" y="0"/>
                      <a:pt x="6049097" y="55880"/>
                      <a:pt x="6049097" y="124460"/>
                    </a:cubicBezTo>
                    <a:lnTo>
                      <a:pt x="6049097" y="1429000"/>
                    </a:lnTo>
                    <a:cubicBezTo>
                      <a:pt x="6049097" y="1497580"/>
                      <a:pt x="5993216" y="1553461"/>
                      <a:pt x="5924636" y="1553461"/>
                    </a:cubicBezTo>
                    <a:close/>
                  </a:path>
                </a:pathLst>
              </a:custGeom>
              <a:solidFill>
                <a:srgbClr val="E6E6E6"/>
              </a:solidFill>
            </p:spPr>
          </p:sp>
        </p:grpSp>
      </p:grpSp>
      <p:sp>
        <p:nvSpPr>
          <p:cNvPr id="7" name="AutoShape 7"/>
          <p:cNvSpPr/>
          <p:nvPr/>
        </p:nvSpPr>
        <p:spPr>
          <a:xfrm>
            <a:off x="0" y="0"/>
            <a:ext cx="2325158" cy="10287000"/>
          </a:xfrm>
          <a:prstGeom prst="rect">
            <a:avLst/>
          </a:prstGeom>
          <a:solidFill>
            <a:srgbClr val="222A35"/>
          </a:solidFill>
        </p:spPr>
      </p:sp>
      <p:grpSp>
        <p:nvGrpSpPr>
          <p:cNvPr id="8" name="Group 8"/>
          <p:cNvGrpSpPr/>
          <p:nvPr/>
        </p:nvGrpSpPr>
        <p:grpSpPr>
          <a:xfrm>
            <a:off x="276642" y="6553004"/>
            <a:ext cx="1771874" cy="1771874"/>
            <a:chOff x="0" y="0"/>
            <a:chExt cx="1913890" cy="1913890"/>
          </a:xfrm>
        </p:grpSpPr>
        <p:sp>
          <p:nvSpPr>
            <p:cNvPr id="9" name="Freeform 9"/>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EDB425"/>
            </a:solidFill>
          </p:spPr>
        </p:sp>
      </p:grpSp>
      <p:sp>
        <p:nvSpPr>
          <p:cNvPr id="10" name="AutoShape 10"/>
          <p:cNvSpPr/>
          <p:nvPr/>
        </p:nvSpPr>
        <p:spPr>
          <a:xfrm>
            <a:off x="3225903" y="2008818"/>
            <a:ext cx="2119371" cy="24999"/>
          </a:xfrm>
          <a:prstGeom prst="line">
            <a:avLst/>
          </a:prstGeom>
          <a:ln w="38100" cap="rnd">
            <a:solidFill>
              <a:srgbClr val="EDB425"/>
            </a:solidFill>
            <a:prstDash val="solid"/>
            <a:headEnd type="none" w="sm" len="sm"/>
            <a:tailEnd type="none" w="sm" len="sm"/>
          </a:ln>
        </p:spPr>
      </p:sp>
      <p:grpSp>
        <p:nvGrpSpPr>
          <p:cNvPr id="11" name="Group 11"/>
          <p:cNvGrpSpPr/>
          <p:nvPr/>
        </p:nvGrpSpPr>
        <p:grpSpPr>
          <a:xfrm>
            <a:off x="276642" y="1989769"/>
            <a:ext cx="1771874" cy="1771874"/>
            <a:chOff x="0" y="0"/>
            <a:chExt cx="1913890" cy="1913890"/>
          </a:xfrm>
        </p:grpSpPr>
        <p:sp>
          <p:nvSpPr>
            <p:cNvPr id="12" name="Freeform 12"/>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EDB425"/>
            </a:solidFill>
          </p:spPr>
        </p:sp>
      </p:grpSp>
      <p:sp>
        <p:nvSpPr>
          <p:cNvPr id="13" name="Freeform 13"/>
          <p:cNvSpPr/>
          <p:nvPr/>
        </p:nvSpPr>
        <p:spPr>
          <a:xfrm>
            <a:off x="582737" y="2159048"/>
            <a:ext cx="1159684" cy="1433317"/>
          </a:xfrm>
          <a:custGeom>
            <a:avLst/>
            <a:gdLst/>
            <a:ahLst/>
            <a:cxnLst/>
            <a:rect l="l" t="t" r="r" b="b"/>
            <a:pathLst>
              <a:path w="1159684" h="1433317">
                <a:moveTo>
                  <a:pt x="0" y="0"/>
                </a:moveTo>
                <a:lnTo>
                  <a:pt x="1159684" y="0"/>
                </a:lnTo>
                <a:lnTo>
                  <a:pt x="1159684" y="1433317"/>
                </a:lnTo>
                <a:lnTo>
                  <a:pt x="0" y="14333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582737" y="6732625"/>
            <a:ext cx="1064458" cy="1480986"/>
          </a:xfrm>
          <a:custGeom>
            <a:avLst/>
            <a:gdLst/>
            <a:ahLst/>
            <a:cxnLst/>
            <a:rect l="l" t="t" r="r" b="b"/>
            <a:pathLst>
              <a:path w="1064458" h="1480986">
                <a:moveTo>
                  <a:pt x="0" y="0"/>
                </a:moveTo>
                <a:lnTo>
                  <a:pt x="1064458" y="0"/>
                </a:lnTo>
                <a:lnTo>
                  <a:pt x="1064458" y="1480985"/>
                </a:lnTo>
                <a:lnTo>
                  <a:pt x="0" y="14809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TextBox 15"/>
          <p:cNvSpPr txBox="1"/>
          <p:nvPr/>
        </p:nvSpPr>
        <p:spPr>
          <a:xfrm>
            <a:off x="3225679" y="1019175"/>
            <a:ext cx="6096504" cy="792734"/>
          </a:xfrm>
          <a:prstGeom prst="rect">
            <a:avLst/>
          </a:prstGeom>
        </p:spPr>
        <p:txBody>
          <a:bodyPr lIns="0" tIns="0" rIns="0" bIns="0" rtlCol="0" anchor="t">
            <a:spAutoFit/>
          </a:bodyPr>
          <a:lstStyle/>
          <a:p>
            <a:pPr algn="l">
              <a:lnSpc>
                <a:spcPts val="6447"/>
              </a:lnSpc>
            </a:pPr>
            <a:r>
              <a:rPr lang="en-US" sz="5199" b="1">
                <a:solidFill>
                  <a:srgbClr val="222A35"/>
                </a:solidFill>
                <a:latin typeface="Montserrat Bold"/>
                <a:ea typeface="Montserrat Bold"/>
                <a:cs typeface="Montserrat Bold"/>
                <a:sym typeface="Montserrat Bold"/>
              </a:rPr>
              <a:t>Verdad Bíblica</a:t>
            </a:r>
          </a:p>
        </p:txBody>
      </p:sp>
      <p:sp>
        <p:nvSpPr>
          <p:cNvPr id="16" name="TextBox 16"/>
          <p:cNvSpPr txBox="1"/>
          <p:nvPr/>
        </p:nvSpPr>
        <p:spPr>
          <a:xfrm>
            <a:off x="3225903" y="2497373"/>
            <a:ext cx="14414397" cy="2026031"/>
          </a:xfrm>
          <a:prstGeom prst="rect">
            <a:avLst/>
          </a:prstGeom>
        </p:spPr>
        <p:txBody>
          <a:bodyPr lIns="0" tIns="0" rIns="0" bIns="0" rtlCol="0" anchor="t">
            <a:spAutoFit/>
          </a:bodyPr>
          <a:lstStyle/>
          <a:p>
            <a:pPr algn="l">
              <a:lnSpc>
                <a:spcPts val="5331"/>
              </a:lnSpc>
            </a:pPr>
            <a:r>
              <a:rPr lang="en-US" sz="4299">
                <a:solidFill>
                  <a:srgbClr val="222A35"/>
                </a:solidFill>
                <a:latin typeface="Montserrat"/>
                <a:ea typeface="Montserrat"/>
                <a:cs typeface="Montserrat"/>
                <a:sym typeface="Montserrat"/>
              </a:rPr>
              <a:t>La Palabra de Dios nos enseña que llegará el día cuando la ira de Dios consumará todos sus designios</a:t>
            </a:r>
          </a:p>
        </p:txBody>
      </p:sp>
      <p:sp>
        <p:nvSpPr>
          <p:cNvPr id="17" name="AutoShape 17"/>
          <p:cNvSpPr/>
          <p:nvPr/>
        </p:nvSpPr>
        <p:spPr>
          <a:xfrm>
            <a:off x="3225903" y="6743713"/>
            <a:ext cx="2119371" cy="24999"/>
          </a:xfrm>
          <a:prstGeom prst="line">
            <a:avLst/>
          </a:prstGeom>
          <a:ln w="38100" cap="rnd">
            <a:solidFill>
              <a:srgbClr val="EDB425"/>
            </a:solidFill>
            <a:prstDash val="solid"/>
            <a:headEnd type="none" w="sm" len="sm"/>
            <a:tailEnd type="none" w="sm" len="sm"/>
          </a:ln>
        </p:spPr>
      </p:sp>
      <p:sp>
        <p:nvSpPr>
          <p:cNvPr id="18" name="TextBox 18"/>
          <p:cNvSpPr txBox="1"/>
          <p:nvPr/>
        </p:nvSpPr>
        <p:spPr>
          <a:xfrm>
            <a:off x="3225679" y="5754071"/>
            <a:ext cx="10268813" cy="792734"/>
          </a:xfrm>
          <a:prstGeom prst="rect">
            <a:avLst/>
          </a:prstGeom>
        </p:spPr>
        <p:txBody>
          <a:bodyPr lIns="0" tIns="0" rIns="0" bIns="0" rtlCol="0" anchor="t">
            <a:spAutoFit/>
          </a:bodyPr>
          <a:lstStyle/>
          <a:p>
            <a:pPr algn="l">
              <a:lnSpc>
                <a:spcPts val="6447"/>
              </a:lnSpc>
            </a:pPr>
            <a:r>
              <a:rPr lang="en-US" sz="5199" b="1">
                <a:solidFill>
                  <a:srgbClr val="222A35"/>
                </a:solidFill>
                <a:latin typeface="Montserrat Bold"/>
                <a:ea typeface="Montserrat Bold"/>
                <a:cs typeface="Montserrat Bold"/>
                <a:sym typeface="Montserrat Bold"/>
              </a:rPr>
              <a:t>Verdad Bíblica Aplicada</a:t>
            </a:r>
          </a:p>
        </p:txBody>
      </p:sp>
      <p:sp>
        <p:nvSpPr>
          <p:cNvPr id="19" name="TextBox 19"/>
          <p:cNvSpPr txBox="1"/>
          <p:nvPr/>
        </p:nvSpPr>
        <p:spPr>
          <a:xfrm>
            <a:off x="3225903" y="7232269"/>
            <a:ext cx="14414397" cy="2026031"/>
          </a:xfrm>
          <a:prstGeom prst="rect">
            <a:avLst/>
          </a:prstGeom>
        </p:spPr>
        <p:txBody>
          <a:bodyPr lIns="0" tIns="0" rIns="0" bIns="0" rtlCol="0" anchor="t">
            <a:spAutoFit/>
          </a:bodyPr>
          <a:lstStyle/>
          <a:p>
            <a:pPr algn="l">
              <a:lnSpc>
                <a:spcPts val="5331"/>
              </a:lnSpc>
            </a:pPr>
            <a:r>
              <a:rPr lang="en-US" sz="4299">
                <a:solidFill>
                  <a:srgbClr val="222A35"/>
                </a:solidFill>
                <a:latin typeface="Montserrat"/>
                <a:ea typeface="Montserrat"/>
                <a:cs typeface="Montserrat"/>
                <a:sym typeface="Montserrat"/>
              </a:rPr>
              <a:t>La Palabra de Dios nos enseña que los creyentes en Cristo, no hemos sido puestos para ira , sino para Salvación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511003" y="0"/>
            <a:ext cx="3776997" cy="10287000"/>
          </a:xfrm>
          <a:prstGeom prst="rect">
            <a:avLst/>
          </a:prstGeom>
          <a:solidFill>
            <a:srgbClr val="222A35"/>
          </a:solidFill>
        </p:spPr>
      </p:sp>
      <p:grpSp>
        <p:nvGrpSpPr>
          <p:cNvPr id="3" name="Group 3"/>
          <p:cNvGrpSpPr/>
          <p:nvPr/>
        </p:nvGrpSpPr>
        <p:grpSpPr>
          <a:xfrm>
            <a:off x="0" y="6953240"/>
            <a:ext cx="3333760" cy="3333760"/>
            <a:chOff x="0" y="0"/>
            <a:chExt cx="1913890" cy="1913890"/>
          </a:xfrm>
        </p:grpSpPr>
        <p:sp>
          <p:nvSpPr>
            <p:cNvPr id="4" name="Freeform 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22A35"/>
            </a:solidFill>
          </p:spPr>
        </p:sp>
      </p:grpSp>
      <p:grpSp>
        <p:nvGrpSpPr>
          <p:cNvPr id="5" name="Group 5"/>
          <p:cNvGrpSpPr/>
          <p:nvPr/>
        </p:nvGrpSpPr>
        <p:grpSpPr>
          <a:xfrm>
            <a:off x="1028700" y="3679965"/>
            <a:ext cx="11229325" cy="5578335"/>
            <a:chOff x="0" y="0"/>
            <a:chExt cx="3798562" cy="1886992"/>
          </a:xfrm>
        </p:grpSpPr>
        <p:sp>
          <p:nvSpPr>
            <p:cNvPr id="6" name="Freeform 6"/>
            <p:cNvSpPr/>
            <p:nvPr/>
          </p:nvSpPr>
          <p:spPr>
            <a:xfrm>
              <a:off x="0" y="0"/>
              <a:ext cx="3798562" cy="1886993"/>
            </a:xfrm>
            <a:custGeom>
              <a:avLst/>
              <a:gdLst/>
              <a:ahLst/>
              <a:cxnLst/>
              <a:rect l="l" t="t" r="r" b="b"/>
              <a:pathLst>
                <a:path w="3798562" h="1886993">
                  <a:moveTo>
                    <a:pt x="3674102" y="1886992"/>
                  </a:moveTo>
                  <a:lnTo>
                    <a:pt x="124460" y="1886992"/>
                  </a:lnTo>
                  <a:cubicBezTo>
                    <a:pt x="55880" y="1886992"/>
                    <a:pt x="0" y="1831112"/>
                    <a:pt x="0" y="1762532"/>
                  </a:cubicBezTo>
                  <a:lnTo>
                    <a:pt x="0" y="124460"/>
                  </a:lnTo>
                  <a:cubicBezTo>
                    <a:pt x="0" y="55880"/>
                    <a:pt x="55880" y="0"/>
                    <a:pt x="124460" y="0"/>
                  </a:cubicBezTo>
                  <a:lnTo>
                    <a:pt x="3674102" y="0"/>
                  </a:lnTo>
                  <a:cubicBezTo>
                    <a:pt x="3742682" y="0"/>
                    <a:pt x="3798562" y="55880"/>
                    <a:pt x="3798562" y="124460"/>
                  </a:cubicBezTo>
                  <a:lnTo>
                    <a:pt x="3798562" y="1762533"/>
                  </a:lnTo>
                  <a:cubicBezTo>
                    <a:pt x="3798562" y="1831112"/>
                    <a:pt x="3742682" y="1886993"/>
                    <a:pt x="3674102" y="1886993"/>
                  </a:cubicBezTo>
                  <a:close/>
                </a:path>
              </a:pathLst>
            </a:custGeom>
            <a:solidFill>
              <a:srgbClr val="E6E6E6"/>
            </a:solidFill>
          </p:spPr>
        </p:sp>
      </p:grpSp>
      <p:grpSp>
        <p:nvGrpSpPr>
          <p:cNvPr id="7" name="Group 7"/>
          <p:cNvGrpSpPr/>
          <p:nvPr/>
        </p:nvGrpSpPr>
        <p:grpSpPr>
          <a:xfrm>
            <a:off x="11267386" y="1636269"/>
            <a:ext cx="6025569" cy="9038354"/>
            <a:chOff x="0" y="0"/>
            <a:chExt cx="6350000" cy="9525000"/>
          </a:xfrm>
        </p:grpSpPr>
        <p:sp>
          <p:nvSpPr>
            <p:cNvPr id="8" name="Freeform 8"/>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25000" r="-25000"/>
              </a:stretch>
            </a:blipFill>
          </p:spPr>
        </p:sp>
      </p:grpSp>
      <p:sp>
        <p:nvSpPr>
          <p:cNvPr id="9" name="Freeform 9"/>
          <p:cNvSpPr/>
          <p:nvPr/>
        </p:nvSpPr>
        <p:spPr>
          <a:xfrm>
            <a:off x="1548334" y="3501422"/>
            <a:ext cx="1785425" cy="357085"/>
          </a:xfrm>
          <a:custGeom>
            <a:avLst/>
            <a:gdLst/>
            <a:ahLst/>
            <a:cxnLst/>
            <a:rect l="l" t="t" r="r" b="b"/>
            <a:pathLst>
              <a:path w="1785425" h="357085">
                <a:moveTo>
                  <a:pt x="0" y="0"/>
                </a:moveTo>
                <a:lnTo>
                  <a:pt x="1785426" y="0"/>
                </a:lnTo>
                <a:lnTo>
                  <a:pt x="1785426" y="357085"/>
                </a:lnTo>
                <a:lnTo>
                  <a:pt x="0" y="3570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0" name="Group 10"/>
          <p:cNvGrpSpPr/>
          <p:nvPr/>
        </p:nvGrpSpPr>
        <p:grpSpPr>
          <a:xfrm>
            <a:off x="-670895" y="507771"/>
            <a:ext cx="5665236" cy="1012827"/>
            <a:chOff x="0" y="0"/>
            <a:chExt cx="8054245" cy="1439932"/>
          </a:xfrm>
        </p:grpSpPr>
        <p:sp>
          <p:nvSpPr>
            <p:cNvPr id="11" name="Freeform 11"/>
            <p:cNvSpPr/>
            <p:nvPr/>
          </p:nvSpPr>
          <p:spPr>
            <a:xfrm>
              <a:off x="0" y="0"/>
              <a:ext cx="8054245" cy="1439932"/>
            </a:xfrm>
            <a:custGeom>
              <a:avLst/>
              <a:gdLst/>
              <a:ahLst/>
              <a:cxnLst/>
              <a:rect l="l" t="t" r="r" b="b"/>
              <a:pathLst>
                <a:path w="8054245" h="1439932">
                  <a:moveTo>
                    <a:pt x="7929785" y="1439932"/>
                  </a:moveTo>
                  <a:lnTo>
                    <a:pt x="124460" y="1439932"/>
                  </a:lnTo>
                  <a:cubicBezTo>
                    <a:pt x="55880" y="1439932"/>
                    <a:pt x="0" y="1384052"/>
                    <a:pt x="0" y="1315472"/>
                  </a:cubicBezTo>
                  <a:lnTo>
                    <a:pt x="0" y="124460"/>
                  </a:lnTo>
                  <a:cubicBezTo>
                    <a:pt x="0" y="55880"/>
                    <a:pt x="55880" y="0"/>
                    <a:pt x="124460" y="0"/>
                  </a:cubicBezTo>
                  <a:lnTo>
                    <a:pt x="7929785" y="0"/>
                  </a:lnTo>
                  <a:cubicBezTo>
                    <a:pt x="7998365" y="0"/>
                    <a:pt x="8054245" y="55880"/>
                    <a:pt x="8054245" y="124460"/>
                  </a:cubicBezTo>
                  <a:lnTo>
                    <a:pt x="8054245" y="1315472"/>
                  </a:lnTo>
                  <a:cubicBezTo>
                    <a:pt x="8054245" y="1384052"/>
                    <a:pt x="7998365" y="1439932"/>
                    <a:pt x="7929785" y="1439932"/>
                  </a:cubicBezTo>
                  <a:close/>
                </a:path>
              </a:pathLst>
            </a:custGeom>
            <a:solidFill>
              <a:srgbClr val="EDB425"/>
            </a:solidFill>
          </p:spPr>
        </p:sp>
      </p:grpSp>
      <p:grpSp>
        <p:nvGrpSpPr>
          <p:cNvPr id="12" name="Group 12"/>
          <p:cNvGrpSpPr/>
          <p:nvPr/>
        </p:nvGrpSpPr>
        <p:grpSpPr>
          <a:xfrm>
            <a:off x="11267386" y="8762981"/>
            <a:ext cx="990639" cy="990639"/>
            <a:chOff x="0" y="0"/>
            <a:chExt cx="1320851" cy="1320851"/>
          </a:xfrm>
        </p:grpSpPr>
        <p:grpSp>
          <p:nvGrpSpPr>
            <p:cNvPr id="13" name="Group 13"/>
            <p:cNvGrpSpPr/>
            <p:nvPr/>
          </p:nvGrpSpPr>
          <p:grpSpPr>
            <a:xfrm>
              <a:off x="0" y="0"/>
              <a:ext cx="1320851" cy="1320851"/>
              <a:chOff x="0" y="0"/>
              <a:chExt cx="1913890" cy="1913890"/>
            </a:xfrm>
          </p:grpSpPr>
          <p:sp>
            <p:nvSpPr>
              <p:cNvPr id="14" name="Freeform 14"/>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EDB425"/>
              </a:solidFill>
            </p:spPr>
          </p:sp>
        </p:grpSp>
        <p:sp>
          <p:nvSpPr>
            <p:cNvPr id="15" name="Freeform 15"/>
            <p:cNvSpPr/>
            <p:nvPr/>
          </p:nvSpPr>
          <p:spPr>
            <a:xfrm>
              <a:off x="232442" y="433594"/>
              <a:ext cx="855968" cy="453663"/>
            </a:xfrm>
            <a:custGeom>
              <a:avLst/>
              <a:gdLst/>
              <a:ahLst/>
              <a:cxnLst/>
              <a:rect l="l" t="t" r="r" b="b"/>
              <a:pathLst>
                <a:path w="855968" h="453663">
                  <a:moveTo>
                    <a:pt x="0" y="0"/>
                  </a:moveTo>
                  <a:lnTo>
                    <a:pt x="855968" y="0"/>
                  </a:lnTo>
                  <a:lnTo>
                    <a:pt x="855968" y="453663"/>
                  </a:lnTo>
                  <a:lnTo>
                    <a:pt x="0" y="45366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16" name="TextBox 16"/>
          <p:cNvSpPr txBox="1"/>
          <p:nvPr/>
        </p:nvSpPr>
        <p:spPr>
          <a:xfrm>
            <a:off x="1666880" y="2006373"/>
            <a:ext cx="8877808" cy="553212"/>
          </a:xfrm>
          <a:prstGeom prst="rect">
            <a:avLst/>
          </a:prstGeom>
        </p:spPr>
        <p:txBody>
          <a:bodyPr lIns="0" tIns="0" rIns="0" bIns="0" rtlCol="0" anchor="t">
            <a:spAutoFit/>
          </a:bodyPr>
          <a:lstStyle/>
          <a:p>
            <a:pPr algn="l">
              <a:lnSpc>
                <a:spcPts val="4464"/>
              </a:lnSpc>
            </a:pPr>
            <a:r>
              <a:rPr lang="en-US" sz="3600" b="1">
                <a:solidFill>
                  <a:srgbClr val="222A35"/>
                </a:solidFill>
                <a:latin typeface="Montserrat Bold"/>
                <a:ea typeface="Montserrat Bold"/>
                <a:cs typeface="Montserrat Bold"/>
                <a:sym typeface="Montserrat Bold"/>
              </a:rPr>
              <a:t>CARLOS R. ERDMAN</a:t>
            </a:r>
          </a:p>
        </p:txBody>
      </p:sp>
      <p:sp>
        <p:nvSpPr>
          <p:cNvPr id="17" name="TextBox 17"/>
          <p:cNvSpPr txBox="1"/>
          <p:nvPr/>
        </p:nvSpPr>
        <p:spPr>
          <a:xfrm>
            <a:off x="1666880" y="2789314"/>
            <a:ext cx="8309496" cy="423926"/>
          </a:xfrm>
          <a:prstGeom prst="rect">
            <a:avLst/>
          </a:prstGeom>
        </p:spPr>
        <p:txBody>
          <a:bodyPr lIns="0" tIns="0" rIns="0" bIns="0" rtlCol="0" anchor="t">
            <a:spAutoFit/>
          </a:bodyPr>
          <a:lstStyle/>
          <a:p>
            <a:pPr algn="l">
              <a:lnSpc>
                <a:spcPts val="3471"/>
              </a:lnSpc>
            </a:pPr>
            <a:r>
              <a:rPr lang="en-US" sz="2799">
                <a:solidFill>
                  <a:srgbClr val="222A35"/>
                </a:solidFill>
                <a:latin typeface="Montserrat"/>
                <a:ea typeface="Montserrat"/>
                <a:cs typeface="Montserrat"/>
                <a:sym typeface="Montserrat"/>
              </a:rPr>
              <a:t>Autor de “El Apocalipsis” / Editorial T:E:L:L</a:t>
            </a:r>
          </a:p>
        </p:txBody>
      </p:sp>
      <p:sp>
        <p:nvSpPr>
          <p:cNvPr id="18" name="TextBox 18"/>
          <p:cNvSpPr txBox="1"/>
          <p:nvPr/>
        </p:nvSpPr>
        <p:spPr>
          <a:xfrm>
            <a:off x="1548334" y="4096632"/>
            <a:ext cx="9042671" cy="4741545"/>
          </a:xfrm>
          <a:prstGeom prst="rect">
            <a:avLst/>
          </a:prstGeom>
        </p:spPr>
        <p:txBody>
          <a:bodyPr lIns="0" tIns="0" rIns="0" bIns="0" rtlCol="0" anchor="t">
            <a:spAutoFit/>
          </a:bodyPr>
          <a:lstStyle/>
          <a:p>
            <a:pPr algn="r">
              <a:lnSpc>
                <a:spcPts val="3779"/>
              </a:lnSpc>
            </a:pPr>
            <a:r>
              <a:rPr lang="en-US" sz="2699">
                <a:solidFill>
                  <a:srgbClr val="222A35"/>
                </a:solidFill>
                <a:latin typeface="Montserrat"/>
                <a:ea typeface="Montserrat"/>
                <a:cs typeface="Montserrat"/>
                <a:sym typeface="Montserrat"/>
              </a:rPr>
              <a:t>“En forma sorprendente aparece una nueva forma de juicios. De acuerdo con su plan, el profeta revisa, recapitula, amplia la escena que acaba de esbozar. Muestra más en detalle lo que el séptimo sello ha puesto de manifiesto y lo que la séptima trompeta ha anunciado” (pág 125)</a:t>
            </a:r>
          </a:p>
          <a:p>
            <a:pPr algn="l">
              <a:lnSpc>
                <a:spcPts val="3779"/>
              </a:lnSpc>
            </a:pPr>
            <a:endParaRPr lang="en-US" sz="2699">
              <a:solidFill>
                <a:srgbClr val="222A35"/>
              </a:solidFill>
              <a:latin typeface="Montserrat"/>
              <a:ea typeface="Montserrat"/>
              <a:cs typeface="Montserrat"/>
              <a:sym typeface="Montserrat"/>
            </a:endParaRPr>
          </a:p>
          <a:p>
            <a:pPr algn="ctr">
              <a:lnSpc>
                <a:spcPts val="3779"/>
              </a:lnSpc>
            </a:pPr>
            <a:r>
              <a:rPr lang="en-US" sz="2699">
                <a:solidFill>
                  <a:srgbClr val="222A35"/>
                </a:solidFill>
                <a:latin typeface="Montserrat"/>
                <a:ea typeface="Montserrat"/>
                <a:cs typeface="Montserrat"/>
                <a:sym typeface="Montserrat"/>
              </a:rPr>
              <a:t>De esta manera pone énfasis en los simbolismos que el vidente utiliza y que ahora será lo que consideraremos.</a:t>
            </a:r>
          </a:p>
        </p:txBody>
      </p:sp>
      <p:sp>
        <p:nvSpPr>
          <p:cNvPr id="19" name="TextBox 19"/>
          <p:cNvSpPr txBox="1"/>
          <p:nvPr/>
        </p:nvSpPr>
        <p:spPr>
          <a:xfrm>
            <a:off x="0" y="425223"/>
            <a:ext cx="4686196" cy="1123950"/>
          </a:xfrm>
          <a:prstGeom prst="rect">
            <a:avLst/>
          </a:prstGeom>
        </p:spPr>
        <p:txBody>
          <a:bodyPr lIns="0" tIns="0" rIns="0" bIns="0" rtlCol="0" anchor="t">
            <a:spAutoFit/>
          </a:bodyPr>
          <a:lstStyle/>
          <a:p>
            <a:pPr algn="r">
              <a:lnSpc>
                <a:spcPts val="8897"/>
              </a:lnSpc>
            </a:pPr>
            <a:r>
              <a:rPr lang="en-US" sz="7414" b="1">
                <a:solidFill>
                  <a:srgbClr val="FFFFFF"/>
                </a:solidFill>
                <a:latin typeface="Montserrat Bold"/>
                <a:ea typeface="Montserrat Bold"/>
                <a:cs typeface="Montserrat Bold"/>
                <a:sym typeface="Montserrat Bold"/>
              </a:rPr>
              <a:t>INTRO...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325236"/>
            <a:chOff x="0" y="0"/>
            <a:chExt cx="24384000" cy="5766982"/>
          </a:xfrm>
        </p:grpSpPr>
        <p:pic>
          <p:nvPicPr>
            <p:cNvPr id="3" name="Picture 3"/>
            <p:cNvPicPr>
              <a:picLocks noChangeAspect="1"/>
            </p:cNvPicPr>
            <p:nvPr/>
          </p:nvPicPr>
          <p:blipFill>
            <a:blip r:embed="rId2"/>
            <a:srcRect t="32261" b="32261"/>
            <a:stretch>
              <a:fillRect/>
            </a:stretch>
          </p:blipFill>
          <p:spPr>
            <a:xfrm>
              <a:off x="0" y="0"/>
              <a:ext cx="24384000" cy="5766982"/>
            </a:xfrm>
            <a:prstGeom prst="rect">
              <a:avLst/>
            </a:prstGeom>
          </p:spPr>
        </p:pic>
      </p:grpSp>
      <p:sp>
        <p:nvSpPr>
          <p:cNvPr id="4" name="TextBox 4"/>
          <p:cNvSpPr txBox="1"/>
          <p:nvPr/>
        </p:nvSpPr>
        <p:spPr>
          <a:xfrm>
            <a:off x="539615" y="4760658"/>
            <a:ext cx="10022520" cy="756158"/>
          </a:xfrm>
          <a:prstGeom prst="rect">
            <a:avLst/>
          </a:prstGeom>
        </p:spPr>
        <p:txBody>
          <a:bodyPr lIns="0" tIns="0" rIns="0" bIns="0" rtlCol="0" anchor="t">
            <a:spAutoFit/>
          </a:bodyPr>
          <a:lstStyle/>
          <a:p>
            <a:pPr algn="l">
              <a:lnSpc>
                <a:spcPts val="6075"/>
              </a:lnSpc>
            </a:pPr>
            <a:r>
              <a:rPr lang="en-US" sz="4899" b="1">
                <a:solidFill>
                  <a:srgbClr val="EDB425"/>
                </a:solidFill>
                <a:latin typeface="Montserrat Bold"/>
                <a:ea typeface="Montserrat Bold"/>
                <a:cs typeface="Montserrat Bold"/>
                <a:sym typeface="Montserrat Bold"/>
              </a:rPr>
              <a:t>1 . OTRA SEÑAL EN EL CIELO</a:t>
            </a:r>
          </a:p>
        </p:txBody>
      </p:sp>
      <p:sp>
        <p:nvSpPr>
          <p:cNvPr id="5" name="TextBox 5"/>
          <p:cNvSpPr txBox="1"/>
          <p:nvPr/>
        </p:nvSpPr>
        <p:spPr>
          <a:xfrm>
            <a:off x="539615" y="5954967"/>
            <a:ext cx="17071110" cy="3766821"/>
          </a:xfrm>
          <a:prstGeom prst="rect">
            <a:avLst/>
          </a:prstGeom>
        </p:spPr>
        <p:txBody>
          <a:bodyPr lIns="0" tIns="0" rIns="0" bIns="0" rtlCol="0" anchor="t">
            <a:spAutoFit/>
          </a:bodyPr>
          <a:lstStyle/>
          <a:p>
            <a:pPr algn="ctr">
              <a:lnSpc>
                <a:spcPts val="4479"/>
              </a:lnSpc>
            </a:pPr>
            <a:r>
              <a:rPr lang="en-US" sz="3199" dirty="0">
                <a:solidFill>
                  <a:srgbClr val="FFFFFF"/>
                </a:solidFill>
                <a:latin typeface="Montserrat"/>
                <a:ea typeface="Montserrat"/>
                <a:cs typeface="Montserrat"/>
                <a:sym typeface="Montserrat"/>
              </a:rPr>
              <a:t>El </a:t>
            </a:r>
            <a:r>
              <a:rPr lang="en-US" sz="3199" dirty="0" err="1">
                <a:solidFill>
                  <a:srgbClr val="FFFFFF"/>
                </a:solidFill>
                <a:latin typeface="Montserrat"/>
                <a:ea typeface="Montserrat"/>
                <a:cs typeface="Montserrat"/>
                <a:sym typeface="Montserrat"/>
              </a:rPr>
              <a:t>apóstol</a:t>
            </a:r>
            <a:r>
              <a:rPr lang="en-US" sz="3199" dirty="0">
                <a:solidFill>
                  <a:srgbClr val="FFFFFF"/>
                </a:solidFill>
                <a:latin typeface="Montserrat"/>
                <a:ea typeface="Montserrat"/>
                <a:cs typeface="Montserrat"/>
                <a:sym typeface="Montserrat"/>
              </a:rPr>
              <a:t> Juan </a:t>
            </a:r>
            <a:r>
              <a:rPr lang="en-US" sz="3199" dirty="0" err="1">
                <a:solidFill>
                  <a:srgbClr val="FFFFFF"/>
                </a:solidFill>
                <a:latin typeface="Montserrat"/>
                <a:ea typeface="Montserrat"/>
                <a:cs typeface="Montserrat"/>
                <a:sym typeface="Montserrat"/>
              </a:rPr>
              <a:t>anteriormente</a:t>
            </a:r>
            <a:r>
              <a:rPr lang="en-US" sz="3199" dirty="0">
                <a:solidFill>
                  <a:srgbClr val="FFFFFF"/>
                </a:solidFill>
                <a:latin typeface="Montserrat"/>
                <a:ea typeface="Montserrat"/>
                <a:cs typeface="Montserrat"/>
                <a:sym typeface="Montserrat"/>
              </a:rPr>
              <a:t> ha </a:t>
            </a:r>
            <a:r>
              <a:rPr lang="en-US" sz="3199" dirty="0" err="1">
                <a:solidFill>
                  <a:srgbClr val="FFFFFF"/>
                </a:solidFill>
                <a:latin typeface="Montserrat"/>
                <a:ea typeface="Montserrat"/>
                <a:cs typeface="Montserrat"/>
                <a:sym typeface="Montserrat"/>
              </a:rPr>
              <a:t>visto</a:t>
            </a:r>
            <a:r>
              <a:rPr lang="en-US" sz="3199" dirty="0">
                <a:solidFill>
                  <a:srgbClr val="FFFFFF"/>
                </a:solidFill>
                <a:latin typeface="Montserrat"/>
                <a:ea typeface="Montserrat"/>
                <a:cs typeface="Montserrat"/>
                <a:sym typeface="Montserrat"/>
              </a:rPr>
              <a:t> dos </a:t>
            </a:r>
            <a:r>
              <a:rPr lang="en-US" sz="3199" dirty="0" err="1">
                <a:solidFill>
                  <a:srgbClr val="FFFFFF"/>
                </a:solidFill>
                <a:latin typeface="Montserrat"/>
                <a:ea typeface="Montserrat"/>
                <a:cs typeface="Montserrat"/>
                <a:sym typeface="Montserrat"/>
              </a:rPr>
              <a:t>señales</a:t>
            </a:r>
            <a:r>
              <a:rPr lang="en-US" sz="3199" dirty="0">
                <a:solidFill>
                  <a:srgbClr val="FFFFFF"/>
                </a:solidFill>
                <a:latin typeface="Montserrat"/>
                <a:ea typeface="Montserrat"/>
                <a:cs typeface="Montserrat"/>
                <a:sym typeface="Montserrat"/>
              </a:rPr>
              <a:t> en el </a:t>
            </a:r>
            <a:r>
              <a:rPr lang="en-US" sz="3199" dirty="0" err="1">
                <a:solidFill>
                  <a:srgbClr val="FFFFFF"/>
                </a:solidFill>
                <a:latin typeface="Montserrat"/>
                <a:ea typeface="Montserrat"/>
                <a:cs typeface="Montserrat"/>
                <a:sym typeface="Montserrat"/>
              </a:rPr>
              <a:t>cielo</a:t>
            </a:r>
            <a:r>
              <a:rPr lang="en-US" sz="3199" dirty="0">
                <a:solidFill>
                  <a:srgbClr val="FFFFFF"/>
                </a:solidFill>
                <a:latin typeface="Montserrat"/>
                <a:ea typeface="Montserrat"/>
                <a:cs typeface="Montserrat"/>
                <a:sym typeface="Montserrat"/>
              </a:rPr>
              <a:t>:</a:t>
            </a:r>
          </a:p>
          <a:p>
            <a:pPr algn="ctr">
              <a:lnSpc>
                <a:spcPts val="1680"/>
              </a:lnSpc>
            </a:pPr>
            <a:endParaRPr lang="en-US" sz="3199" dirty="0">
              <a:solidFill>
                <a:srgbClr val="FFFFFF"/>
              </a:solidFill>
              <a:latin typeface="Montserrat"/>
              <a:ea typeface="Montserrat"/>
              <a:cs typeface="Montserrat"/>
              <a:sym typeface="Montserrat"/>
            </a:endParaRPr>
          </a:p>
          <a:p>
            <a:pPr algn="ctr">
              <a:lnSpc>
                <a:spcPts val="4479"/>
              </a:lnSpc>
            </a:pPr>
            <a:r>
              <a:rPr lang="en-US" sz="3199" b="1" dirty="0">
                <a:solidFill>
                  <a:srgbClr val="FFFFFF"/>
                </a:solidFill>
                <a:latin typeface="Montserrat Bold"/>
                <a:ea typeface="Montserrat Bold"/>
                <a:cs typeface="Montserrat Bold"/>
                <a:sym typeface="Montserrat Bold"/>
              </a:rPr>
              <a:t>La </a:t>
            </a:r>
            <a:r>
              <a:rPr lang="en-US" sz="3199" b="1" dirty="0" err="1">
                <a:solidFill>
                  <a:srgbClr val="FFFFFF"/>
                </a:solidFill>
                <a:latin typeface="Montserrat Bold"/>
                <a:ea typeface="Montserrat Bold"/>
                <a:cs typeface="Montserrat Bold"/>
                <a:sym typeface="Montserrat Bold"/>
              </a:rPr>
              <a:t>mujer</a:t>
            </a:r>
            <a:r>
              <a:rPr lang="en-US" sz="3199" b="1" dirty="0">
                <a:solidFill>
                  <a:srgbClr val="FFFFFF"/>
                </a:solidFill>
                <a:latin typeface="Montserrat Bold"/>
                <a:ea typeface="Montserrat Bold"/>
                <a:cs typeface="Montserrat Bold"/>
                <a:sym typeface="Montserrat Bold"/>
              </a:rPr>
              <a:t> </a:t>
            </a:r>
            <a:r>
              <a:rPr lang="en-US" sz="3199" b="1" dirty="0" err="1">
                <a:solidFill>
                  <a:srgbClr val="FFFFFF"/>
                </a:solidFill>
                <a:latin typeface="Montserrat Bold"/>
                <a:ea typeface="Montserrat Bold"/>
                <a:cs typeface="Montserrat Bold"/>
                <a:sym typeface="Montserrat Bold"/>
              </a:rPr>
              <a:t>vestida</a:t>
            </a:r>
            <a:r>
              <a:rPr lang="en-US" sz="3199" b="1" dirty="0">
                <a:solidFill>
                  <a:srgbClr val="FFFFFF"/>
                </a:solidFill>
                <a:latin typeface="Montserrat Bold"/>
                <a:ea typeface="Montserrat Bold"/>
                <a:cs typeface="Montserrat Bold"/>
                <a:sym typeface="Montserrat Bold"/>
              </a:rPr>
              <a:t> del sol, con la </a:t>
            </a:r>
            <a:r>
              <a:rPr lang="en-US" sz="3199" b="1" dirty="0" err="1">
                <a:solidFill>
                  <a:srgbClr val="FFFFFF"/>
                </a:solidFill>
                <a:latin typeface="Montserrat Bold"/>
                <a:ea typeface="Montserrat Bold"/>
                <a:cs typeface="Montserrat Bold"/>
                <a:sym typeface="Montserrat Bold"/>
              </a:rPr>
              <a:t>luna</a:t>
            </a:r>
            <a:r>
              <a:rPr lang="en-US" sz="3199" b="1" dirty="0">
                <a:solidFill>
                  <a:srgbClr val="FFFFFF"/>
                </a:solidFill>
                <a:latin typeface="Montserrat Bold"/>
                <a:ea typeface="Montserrat Bold"/>
                <a:cs typeface="Montserrat Bold"/>
                <a:sym typeface="Montserrat Bold"/>
              </a:rPr>
              <a:t> </a:t>
            </a:r>
            <a:r>
              <a:rPr lang="en-US" sz="3199" b="1" dirty="0" err="1">
                <a:solidFill>
                  <a:srgbClr val="FFFFFF"/>
                </a:solidFill>
                <a:latin typeface="Montserrat Bold"/>
                <a:ea typeface="Montserrat Bold"/>
                <a:cs typeface="Montserrat Bold"/>
                <a:sym typeface="Montserrat Bold"/>
              </a:rPr>
              <a:t>debajo</a:t>
            </a:r>
            <a:r>
              <a:rPr lang="en-US" sz="3199" b="1" dirty="0">
                <a:solidFill>
                  <a:srgbClr val="FFFFFF"/>
                </a:solidFill>
                <a:latin typeface="Montserrat Bold"/>
                <a:ea typeface="Montserrat Bold"/>
                <a:cs typeface="Montserrat Bold"/>
                <a:sym typeface="Montserrat Bold"/>
              </a:rPr>
              <a:t> de </a:t>
            </a:r>
            <a:r>
              <a:rPr lang="en-US" sz="3199" b="1" dirty="0" err="1">
                <a:solidFill>
                  <a:srgbClr val="FFFFFF"/>
                </a:solidFill>
                <a:latin typeface="Montserrat Bold"/>
                <a:ea typeface="Montserrat Bold"/>
                <a:cs typeface="Montserrat Bold"/>
                <a:sym typeface="Montserrat Bold"/>
              </a:rPr>
              <a:t>sus</a:t>
            </a:r>
            <a:r>
              <a:rPr lang="en-US" sz="3199" b="1" dirty="0">
                <a:solidFill>
                  <a:srgbClr val="FFFFFF"/>
                </a:solidFill>
                <a:latin typeface="Montserrat Bold"/>
                <a:ea typeface="Montserrat Bold"/>
                <a:cs typeface="Montserrat Bold"/>
                <a:sym typeface="Montserrat Bold"/>
              </a:rPr>
              <a:t> pies y la del </a:t>
            </a:r>
            <a:r>
              <a:rPr lang="en-US" sz="3199" b="1" dirty="0" err="1">
                <a:solidFill>
                  <a:srgbClr val="FFFFFF"/>
                </a:solidFill>
                <a:latin typeface="Montserrat Bold"/>
                <a:ea typeface="Montserrat Bold"/>
                <a:cs typeface="Montserrat Bold"/>
                <a:sym typeface="Montserrat Bold"/>
              </a:rPr>
              <a:t>dragón</a:t>
            </a:r>
            <a:r>
              <a:rPr lang="en-US" sz="3199" b="1" dirty="0">
                <a:solidFill>
                  <a:srgbClr val="FFFFFF"/>
                </a:solidFill>
                <a:latin typeface="Montserrat Bold"/>
                <a:ea typeface="Montserrat Bold"/>
                <a:cs typeface="Montserrat Bold"/>
                <a:sym typeface="Montserrat Bold"/>
              </a:rPr>
              <a:t> </a:t>
            </a:r>
            <a:r>
              <a:rPr lang="en-US" sz="3199" b="1" dirty="0" err="1">
                <a:solidFill>
                  <a:srgbClr val="FFFFFF"/>
                </a:solidFill>
                <a:latin typeface="Montserrat Bold"/>
                <a:ea typeface="Montserrat Bold"/>
                <a:cs typeface="Montserrat Bold"/>
                <a:sym typeface="Montserrat Bold"/>
              </a:rPr>
              <a:t>escarlata</a:t>
            </a:r>
            <a:r>
              <a:rPr lang="en-US" sz="3199" b="1" dirty="0">
                <a:solidFill>
                  <a:srgbClr val="FFFFFF"/>
                </a:solidFill>
                <a:latin typeface="Montserrat Bold"/>
                <a:ea typeface="Montserrat Bold"/>
                <a:cs typeface="Montserrat Bold"/>
                <a:sym typeface="Montserrat Bold"/>
              </a:rPr>
              <a:t> </a:t>
            </a:r>
            <a:r>
              <a:rPr lang="en-US" sz="3199" b="1" dirty="0" err="1">
                <a:solidFill>
                  <a:srgbClr val="FFFFFF"/>
                </a:solidFill>
                <a:latin typeface="Montserrat Bold"/>
                <a:ea typeface="Montserrat Bold"/>
                <a:cs typeface="Montserrat Bold"/>
                <a:sym typeface="Montserrat Bold"/>
              </a:rPr>
              <a:t>que</a:t>
            </a:r>
            <a:r>
              <a:rPr lang="en-US" sz="3199" b="1" dirty="0">
                <a:solidFill>
                  <a:srgbClr val="FFFFFF"/>
                </a:solidFill>
                <a:latin typeface="Montserrat Bold"/>
                <a:ea typeface="Montserrat Bold"/>
                <a:cs typeface="Montserrat Bold"/>
                <a:sym typeface="Montserrat Bold"/>
              </a:rPr>
              <a:t> </a:t>
            </a:r>
            <a:r>
              <a:rPr lang="en-US" sz="3199" b="1" dirty="0" err="1">
                <a:solidFill>
                  <a:srgbClr val="FFFFFF"/>
                </a:solidFill>
                <a:latin typeface="Montserrat Bold"/>
                <a:ea typeface="Montserrat Bold"/>
                <a:cs typeface="Montserrat Bold"/>
                <a:sym typeface="Montserrat Bold"/>
              </a:rPr>
              <a:t>tenía</a:t>
            </a:r>
            <a:r>
              <a:rPr lang="en-US" sz="3199" b="1" dirty="0">
                <a:solidFill>
                  <a:srgbClr val="FFFFFF"/>
                </a:solidFill>
                <a:latin typeface="Montserrat Bold"/>
                <a:ea typeface="Montserrat Bold"/>
                <a:cs typeface="Montserrat Bold"/>
                <a:sym typeface="Montserrat Bold"/>
              </a:rPr>
              <a:t> </a:t>
            </a:r>
            <a:r>
              <a:rPr lang="en-US" sz="3199" b="1" dirty="0" err="1">
                <a:solidFill>
                  <a:srgbClr val="FFFFFF"/>
                </a:solidFill>
                <a:latin typeface="Montserrat Bold"/>
                <a:ea typeface="Montserrat Bold"/>
                <a:cs typeface="Montserrat Bold"/>
                <a:sym typeface="Montserrat Bold"/>
              </a:rPr>
              <a:t>siete</a:t>
            </a:r>
            <a:r>
              <a:rPr lang="en-US" sz="3199" b="1" dirty="0">
                <a:solidFill>
                  <a:srgbClr val="FFFFFF"/>
                </a:solidFill>
                <a:latin typeface="Montserrat Bold"/>
                <a:ea typeface="Montserrat Bold"/>
                <a:cs typeface="Montserrat Bold"/>
                <a:sym typeface="Montserrat Bold"/>
              </a:rPr>
              <a:t> </a:t>
            </a:r>
            <a:r>
              <a:rPr lang="en-US" sz="3199" b="1" dirty="0" err="1">
                <a:solidFill>
                  <a:srgbClr val="FFFFFF"/>
                </a:solidFill>
                <a:latin typeface="Montserrat Bold"/>
                <a:ea typeface="Montserrat Bold"/>
                <a:cs typeface="Montserrat Bold"/>
                <a:sym typeface="Montserrat Bold"/>
              </a:rPr>
              <a:t>cabezas</a:t>
            </a:r>
            <a:r>
              <a:rPr lang="en-US" sz="3199" b="1" dirty="0">
                <a:solidFill>
                  <a:srgbClr val="FFFFFF"/>
                </a:solidFill>
                <a:latin typeface="Montserrat Bold"/>
                <a:ea typeface="Montserrat Bold"/>
                <a:cs typeface="Montserrat Bold"/>
                <a:sym typeface="Montserrat Bold"/>
              </a:rPr>
              <a:t> y </a:t>
            </a:r>
            <a:r>
              <a:rPr lang="en-US" sz="3199" b="1" dirty="0" err="1">
                <a:solidFill>
                  <a:srgbClr val="FFFFFF"/>
                </a:solidFill>
                <a:latin typeface="Montserrat Bold"/>
                <a:ea typeface="Montserrat Bold"/>
                <a:cs typeface="Montserrat Bold"/>
                <a:sym typeface="Montserrat Bold"/>
              </a:rPr>
              <a:t>diez</a:t>
            </a:r>
            <a:r>
              <a:rPr lang="en-US" sz="3199" b="1" dirty="0">
                <a:solidFill>
                  <a:srgbClr val="FFFFFF"/>
                </a:solidFill>
                <a:latin typeface="Montserrat Bold"/>
                <a:ea typeface="Montserrat Bold"/>
                <a:cs typeface="Montserrat Bold"/>
                <a:sym typeface="Montserrat Bold"/>
              </a:rPr>
              <a:t> </a:t>
            </a:r>
            <a:r>
              <a:rPr lang="en-US" sz="3199" b="1" dirty="0" err="1">
                <a:solidFill>
                  <a:srgbClr val="FFFFFF"/>
                </a:solidFill>
                <a:latin typeface="Montserrat Bold"/>
                <a:ea typeface="Montserrat Bold"/>
                <a:cs typeface="Montserrat Bold"/>
                <a:sym typeface="Montserrat Bold"/>
              </a:rPr>
              <a:t>cuernos</a:t>
            </a:r>
            <a:r>
              <a:rPr lang="en-US" sz="3199" b="1" dirty="0">
                <a:solidFill>
                  <a:srgbClr val="FFFFFF"/>
                </a:solidFill>
                <a:latin typeface="Montserrat Bold"/>
                <a:ea typeface="Montserrat Bold"/>
                <a:cs typeface="Montserrat Bold"/>
                <a:sym typeface="Montserrat Bold"/>
              </a:rPr>
              <a:t> y </a:t>
            </a:r>
            <a:r>
              <a:rPr lang="en-US" sz="3199" b="1" dirty="0" err="1">
                <a:solidFill>
                  <a:srgbClr val="FFFFFF"/>
                </a:solidFill>
                <a:latin typeface="Montserrat Bold"/>
                <a:ea typeface="Montserrat Bold"/>
                <a:cs typeface="Montserrat Bold"/>
                <a:sym typeface="Montserrat Bold"/>
              </a:rPr>
              <a:t>siete</a:t>
            </a:r>
            <a:r>
              <a:rPr lang="en-US" sz="3199" b="1" dirty="0">
                <a:solidFill>
                  <a:srgbClr val="FFFFFF"/>
                </a:solidFill>
                <a:latin typeface="Montserrat Bold"/>
                <a:ea typeface="Montserrat Bold"/>
                <a:cs typeface="Montserrat Bold"/>
                <a:sym typeface="Montserrat Bold"/>
              </a:rPr>
              <a:t> </a:t>
            </a:r>
            <a:r>
              <a:rPr lang="en-US" sz="3199" b="1" dirty="0" err="1">
                <a:solidFill>
                  <a:srgbClr val="FFFFFF"/>
                </a:solidFill>
                <a:latin typeface="Montserrat Bold"/>
                <a:ea typeface="Montserrat Bold"/>
                <a:cs typeface="Montserrat Bold"/>
                <a:sym typeface="Montserrat Bold"/>
              </a:rPr>
              <a:t>diademas</a:t>
            </a:r>
            <a:r>
              <a:rPr lang="en-US" sz="3199" b="1" dirty="0">
                <a:solidFill>
                  <a:srgbClr val="FFFFFF"/>
                </a:solidFill>
                <a:latin typeface="Montserrat Bold"/>
                <a:ea typeface="Montserrat Bold"/>
                <a:cs typeface="Montserrat Bold"/>
                <a:sym typeface="Montserrat Bold"/>
              </a:rPr>
              <a:t> en </a:t>
            </a:r>
            <a:r>
              <a:rPr lang="en-US" sz="3199" b="1" dirty="0" err="1">
                <a:solidFill>
                  <a:srgbClr val="FFFFFF"/>
                </a:solidFill>
                <a:latin typeface="Montserrat Bold"/>
                <a:ea typeface="Montserrat Bold"/>
                <a:cs typeface="Montserrat Bold"/>
                <a:sym typeface="Montserrat Bold"/>
              </a:rPr>
              <a:t>sus</a:t>
            </a:r>
            <a:r>
              <a:rPr lang="en-US" sz="3199" b="1" dirty="0">
                <a:solidFill>
                  <a:srgbClr val="FFFFFF"/>
                </a:solidFill>
                <a:latin typeface="Montserrat Bold"/>
                <a:ea typeface="Montserrat Bold"/>
                <a:cs typeface="Montserrat Bold"/>
                <a:sym typeface="Montserrat Bold"/>
              </a:rPr>
              <a:t> </a:t>
            </a:r>
            <a:r>
              <a:rPr lang="en-US" sz="3199" b="1" dirty="0" err="1">
                <a:solidFill>
                  <a:srgbClr val="FFFFFF"/>
                </a:solidFill>
                <a:latin typeface="Montserrat Bold"/>
                <a:ea typeface="Montserrat Bold"/>
                <a:cs typeface="Montserrat Bold"/>
                <a:sym typeface="Montserrat Bold"/>
              </a:rPr>
              <a:t>cabezas</a:t>
            </a:r>
            <a:endParaRPr lang="en-US" sz="3199" b="1" dirty="0">
              <a:solidFill>
                <a:srgbClr val="FFFFFF"/>
              </a:solidFill>
              <a:latin typeface="Montserrat Bold"/>
              <a:ea typeface="Montserrat Bold"/>
              <a:cs typeface="Montserrat Bold"/>
              <a:sym typeface="Montserrat Bold"/>
            </a:endParaRPr>
          </a:p>
          <a:p>
            <a:pPr algn="ctr">
              <a:lnSpc>
                <a:spcPts val="4479"/>
              </a:lnSpc>
            </a:pPr>
            <a:r>
              <a:rPr lang="en-US" sz="3199" dirty="0">
                <a:solidFill>
                  <a:srgbClr val="FFFFFF"/>
                </a:solidFill>
                <a:latin typeface="Montserrat"/>
                <a:ea typeface="Montserrat"/>
                <a:cs typeface="Montserrat"/>
                <a:sym typeface="Montserrat"/>
              </a:rPr>
              <a:t>(</a:t>
            </a:r>
            <a:r>
              <a:rPr lang="en-US" sz="3199" dirty="0" err="1">
                <a:solidFill>
                  <a:srgbClr val="FFFFFF"/>
                </a:solidFill>
                <a:latin typeface="Montserrat"/>
                <a:ea typeface="Montserrat"/>
                <a:cs typeface="Montserrat"/>
                <a:sym typeface="Montserrat"/>
              </a:rPr>
              <a:t>Apocalipsis</a:t>
            </a:r>
            <a:r>
              <a:rPr lang="en-US" sz="3199" dirty="0">
                <a:solidFill>
                  <a:srgbClr val="FFFFFF"/>
                </a:solidFill>
                <a:latin typeface="Montserrat"/>
                <a:ea typeface="Montserrat"/>
                <a:cs typeface="Montserrat"/>
                <a:sym typeface="Montserrat"/>
              </a:rPr>
              <a:t> 12: 1-3)</a:t>
            </a:r>
          </a:p>
          <a:p>
            <a:pPr algn="ctr">
              <a:lnSpc>
                <a:spcPts val="1680"/>
              </a:lnSpc>
            </a:pPr>
            <a:endParaRPr lang="en-US" sz="3199" dirty="0">
              <a:solidFill>
                <a:srgbClr val="FFFFFF"/>
              </a:solidFill>
              <a:latin typeface="Montserrat"/>
              <a:ea typeface="Montserrat"/>
              <a:cs typeface="Montserrat"/>
              <a:sym typeface="Montserrat"/>
            </a:endParaRPr>
          </a:p>
          <a:p>
            <a:pPr algn="ctr">
              <a:lnSpc>
                <a:spcPts val="4479"/>
              </a:lnSpc>
            </a:pPr>
            <a:r>
              <a:rPr lang="en-US" sz="3199" dirty="0" err="1">
                <a:solidFill>
                  <a:srgbClr val="FFFFFF"/>
                </a:solidFill>
                <a:latin typeface="Montserrat"/>
                <a:ea typeface="Montserrat"/>
                <a:cs typeface="Montserrat"/>
                <a:sym typeface="Montserrat"/>
              </a:rPr>
              <a:t>Ahora</a:t>
            </a:r>
            <a:r>
              <a:rPr lang="en-US" sz="3199" dirty="0">
                <a:solidFill>
                  <a:srgbClr val="FFFFFF"/>
                </a:solidFill>
                <a:latin typeface="Montserrat"/>
                <a:ea typeface="Montserrat"/>
                <a:cs typeface="Montserrat"/>
                <a:sym typeface="Montserrat"/>
              </a:rPr>
              <a:t> </a:t>
            </a:r>
            <a:r>
              <a:rPr lang="en-US" sz="3199" dirty="0" err="1">
                <a:solidFill>
                  <a:srgbClr val="FFFFFF"/>
                </a:solidFill>
                <a:latin typeface="Montserrat"/>
                <a:ea typeface="Montserrat"/>
                <a:cs typeface="Montserrat"/>
                <a:sym typeface="Montserrat"/>
              </a:rPr>
              <a:t>otra</a:t>
            </a:r>
            <a:r>
              <a:rPr lang="en-US" sz="3199" dirty="0">
                <a:solidFill>
                  <a:srgbClr val="FFFFFF"/>
                </a:solidFill>
                <a:latin typeface="Montserrat"/>
                <a:ea typeface="Montserrat"/>
                <a:cs typeface="Montserrat"/>
                <a:sym typeface="Montserrat"/>
              </a:rPr>
              <a:t> </a:t>
            </a:r>
            <a:r>
              <a:rPr lang="en-US" sz="3199" dirty="0" err="1">
                <a:solidFill>
                  <a:srgbClr val="FFFFFF"/>
                </a:solidFill>
                <a:latin typeface="Montserrat"/>
                <a:ea typeface="Montserrat"/>
                <a:cs typeface="Montserrat"/>
                <a:sym typeface="Montserrat"/>
              </a:rPr>
              <a:t>señal</a:t>
            </a:r>
            <a:r>
              <a:rPr lang="en-US" sz="3199" dirty="0">
                <a:solidFill>
                  <a:srgbClr val="FFFFFF"/>
                </a:solidFill>
                <a:latin typeface="Montserrat"/>
                <a:ea typeface="Montserrat"/>
                <a:cs typeface="Montserrat"/>
                <a:sym typeface="Montserrat"/>
              </a:rPr>
              <a:t>: </a:t>
            </a:r>
            <a:r>
              <a:rPr lang="en-US" sz="3199" b="1" dirty="0">
                <a:solidFill>
                  <a:srgbClr val="FFFFFF"/>
                </a:solidFill>
                <a:latin typeface="Montserrat Bold"/>
                <a:ea typeface="Montserrat Bold"/>
                <a:cs typeface="Montserrat Bold"/>
                <a:sym typeface="Montserrat Bold"/>
              </a:rPr>
              <a:t>la de los </a:t>
            </a:r>
            <a:r>
              <a:rPr lang="en-US" sz="3199" b="1" dirty="0" err="1">
                <a:solidFill>
                  <a:srgbClr val="FFFFFF"/>
                </a:solidFill>
                <a:latin typeface="Montserrat Bold"/>
                <a:ea typeface="Montserrat Bold"/>
                <a:cs typeface="Montserrat Bold"/>
                <a:sym typeface="Montserrat Bold"/>
              </a:rPr>
              <a:t>ángeles</a:t>
            </a:r>
            <a:r>
              <a:rPr lang="en-US" sz="3199" b="1" dirty="0">
                <a:solidFill>
                  <a:srgbClr val="FFFFFF"/>
                </a:solidFill>
                <a:latin typeface="Montserrat Bold"/>
                <a:ea typeface="Montserrat Bold"/>
                <a:cs typeface="Montserrat Bold"/>
                <a:sym typeface="Montserrat Bold"/>
              </a:rPr>
              <a:t> </a:t>
            </a:r>
            <a:r>
              <a:rPr lang="en-US" sz="3199" b="1" dirty="0" err="1">
                <a:solidFill>
                  <a:srgbClr val="FFFFFF"/>
                </a:solidFill>
                <a:latin typeface="Montserrat Bold"/>
                <a:ea typeface="Montserrat Bold"/>
                <a:cs typeface="Montserrat Bold"/>
                <a:sym typeface="Montserrat Bold"/>
              </a:rPr>
              <a:t>que</a:t>
            </a:r>
            <a:r>
              <a:rPr lang="en-US" sz="3199" b="1" dirty="0">
                <a:solidFill>
                  <a:srgbClr val="FFFFFF"/>
                </a:solidFill>
                <a:latin typeface="Montserrat Bold"/>
                <a:ea typeface="Montserrat Bold"/>
                <a:cs typeface="Montserrat Bold"/>
                <a:sym typeface="Montserrat Bold"/>
              </a:rPr>
              <a:t> </a:t>
            </a:r>
            <a:r>
              <a:rPr lang="en-US" sz="3199" b="1" dirty="0" err="1">
                <a:solidFill>
                  <a:srgbClr val="FFFFFF"/>
                </a:solidFill>
                <a:latin typeface="Montserrat Bold"/>
                <a:ea typeface="Montserrat Bold"/>
                <a:cs typeface="Montserrat Bold"/>
                <a:sym typeface="Montserrat Bold"/>
              </a:rPr>
              <a:t>tienen</a:t>
            </a:r>
            <a:r>
              <a:rPr lang="en-US" sz="3199" b="1" dirty="0">
                <a:solidFill>
                  <a:srgbClr val="FFFFFF"/>
                </a:solidFill>
                <a:latin typeface="Montserrat Bold"/>
                <a:ea typeface="Montserrat Bold"/>
                <a:cs typeface="Montserrat Bold"/>
                <a:sym typeface="Montserrat Bold"/>
              </a:rPr>
              <a:t> </a:t>
            </a:r>
            <a:r>
              <a:rPr lang="en-US" sz="3199" b="1" dirty="0" err="1">
                <a:solidFill>
                  <a:srgbClr val="FFFFFF"/>
                </a:solidFill>
                <a:latin typeface="Montserrat Bold"/>
                <a:ea typeface="Montserrat Bold"/>
                <a:cs typeface="Montserrat Bold"/>
                <a:sym typeface="Montserrat Bold"/>
              </a:rPr>
              <a:t>las</a:t>
            </a:r>
            <a:r>
              <a:rPr lang="en-US" sz="3199" b="1" dirty="0">
                <a:solidFill>
                  <a:srgbClr val="FFFFFF"/>
                </a:solidFill>
                <a:latin typeface="Montserrat Bold"/>
                <a:ea typeface="Montserrat Bold"/>
                <a:cs typeface="Montserrat Bold"/>
                <a:sym typeface="Montserrat Bold"/>
              </a:rPr>
              <a:t> </a:t>
            </a:r>
            <a:r>
              <a:rPr lang="en-US" sz="3199" b="1" dirty="0" err="1">
                <a:solidFill>
                  <a:srgbClr val="FFFFFF"/>
                </a:solidFill>
                <a:latin typeface="Montserrat Bold"/>
                <a:ea typeface="Montserrat Bold"/>
                <a:cs typeface="Montserrat Bold"/>
                <a:sym typeface="Montserrat Bold"/>
              </a:rPr>
              <a:t>últimas</a:t>
            </a:r>
            <a:r>
              <a:rPr lang="en-US" sz="3199" b="1" dirty="0">
                <a:solidFill>
                  <a:srgbClr val="FFFFFF"/>
                </a:solidFill>
                <a:latin typeface="Montserrat Bold"/>
                <a:ea typeface="Montserrat Bold"/>
                <a:cs typeface="Montserrat Bold"/>
                <a:sym typeface="Montserrat Bold"/>
              </a:rPr>
              <a:t> </a:t>
            </a:r>
            <a:r>
              <a:rPr lang="en-US" sz="3199" b="1" dirty="0" err="1">
                <a:solidFill>
                  <a:srgbClr val="FFFFFF"/>
                </a:solidFill>
                <a:latin typeface="Montserrat Bold"/>
                <a:ea typeface="Montserrat Bold"/>
                <a:cs typeface="Montserrat Bold"/>
                <a:sym typeface="Montserrat Bold"/>
              </a:rPr>
              <a:t>plagas</a:t>
            </a:r>
            <a:r>
              <a:rPr lang="en-US" sz="3199" dirty="0">
                <a:solidFill>
                  <a:srgbClr val="FFFFFF"/>
                </a:solidFill>
                <a:latin typeface="Montserrat"/>
                <a:ea typeface="Montserrat"/>
                <a:cs typeface="Montserrat"/>
                <a:sym typeface="Montserrat"/>
              </a:rPr>
              <a:t>, </a:t>
            </a:r>
            <a:r>
              <a:rPr lang="en-US" sz="3199" dirty="0" err="1">
                <a:solidFill>
                  <a:srgbClr val="FFFFFF"/>
                </a:solidFill>
                <a:latin typeface="Montserrat"/>
                <a:ea typeface="Montserrat"/>
                <a:cs typeface="Montserrat"/>
                <a:sym typeface="Montserrat"/>
              </a:rPr>
              <a:t>estas</a:t>
            </a:r>
            <a:r>
              <a:rPr lang="en-US" sz="3199" dirty="0">
                <a:solidFill>
                  <a:srgbClr val="FFFFFF"/>
                </a:solidFill>
                <a:latin typeface="Montserrat"/>
                <a:ea typeface="Montserrat"/>
                <a:cs typeface="Montserrat"/>
                <a:sym typeface="Montserrat"/>
              </a:rPr>
              <a:t> </a:t>
            </a:r>
            <a:r>
              <a:rPr lang="en-US" sz="3199" dirty="0" err="1">
                <a:solidFill>
                  <a:srgbClr val="FFFFFF"/>
                </a:solidFill>
                <a:latin typeface="Montserrat"/>
                <a:ea typeface="Montserrat"/>
                <a:cs typeface="Montserrat"/>
                <a:sym typeface="Montserrat"/>
              </a:rPr>
              <a:t>plagas</a:t>
            </a:r>
            <a:r>
              <a:rPr lang="en-US" sz="3199" dirty="0">
                <a:solidFill>
                  <a:srgbClr val="FFFFFF"/>
                </a:solidFill>
                <a:latin typeface="Montserrat"/>
                <a:ea typeface="Montserrat"/>
                <a:cs typeface="Montserrat"/>
                <a:sym typeface="Montserrat"/>
              </a:rPr>
              <a:t> </a:t>
            </a:r>
            <a:r>
              <a:rPr lang="en-US" sz="3199" dirty="0" err="1">
                <a:solidFill>
                  <a:srgbClr val="FFFFFF"/>
                </a:solidFill>
                <a:latin typeface="Montserrat"/>
                <a:ea typeface="Montserrat"/>
                <a:cs typeface="Montserrat"/>
                <a:sym typeface="Montserrat"/>
              </a:rPr>
              <a:t>refieren</a:t>
            </a:r>
            <a:r>
              <a:rPr lang="en-US" sz="3199" dirty="0">
                <a:solidFill>
                  <a:srgbClr val="FFFFFF"/>
                </a:solidFill>
                <a:latin typeface="Montserrat"/>
                <a:ea typeface="Montserrat"/>
                <a:cs typeface="Montserrat"/>
                <a:sym typeface="Montserrat"/>
              </a:rPr>
              <a:t> la </a:t>
            </a:r>
            <a:r>
              <a:rPr lang="en-US" sz="3199" dirty="0" err="1">
                <a:solidFill>
                  <a:srgbClr val="FFFFFF"/>
                </a:solidFill>
                <a:latin typeface="Montserrat"/>
                <a:ea typeface="Montserrat"/>
                <a:cs typeface="Montserrat"/>
                <a:sym typeface="Montserrat"/>
              </a:rPr>
              <a:t>consumación</a:t>
            </a:r>
            <a:r>
              <a:rPr lang="en-US" sz="3199" dirty="0">
                <a:solidFill>
                  <a:srgbClr val="FFFFFF"/>
                </a:solidFill>
                <a:latin typeface="Montserrat"/>
                <a:ea typeface="Montserrat"/>
                <a:cs typeface="Montserrat"/>
                <a:sym typeface="Montserrat"/>
              </a:rPr>
              <a:t> de la </a:t>
            </a:r>
            <a:r>
              <a:rPr lang="en-US" sz="3199" dirty="0" err="1">
                <a:solidFill>
                  <a:srgbClr val="FFFFFF"/>
                </a:solidFill>
                <a:latin typeface="Montserrat"/>
                <a:ea typeface="Montserrat"/>
                <a:cs typeface="Montserrat"/>
                <a:sym typeface="Montserrat"/>
              </a:rPr>
              <a:t>ira</a:t>
            </a:r>
            <a:r>
              <a:rPr lang="en-US" sz="3199" dirty="0">
                <a:solidFill>
                  <a:srgbClr val="FFFFFF"/>
                </a:solidFill>
                <a:latin typeface="Montserrat"/>
                <a:ea typeface="Montserrat"/>
                <a:cs typeface="Montserrat"/>
                <a:sym typeface="Montserrat"/>
              </a:rPr>
              <a:t> de Dios.</a:t>
            </a:r>
          </a:p>
        </p:txBody>
      </p:sp>
      <p:sp>
        <p:nvSpPr>
          <p:cNvPr id="6" name="AutoShape 6"/>
          <p:cNvSpPr/>
          <p:nvPr/>
        </p:nvSpPr>
        <p:spPr>
          <a:xfrm>
            <a:off x="14969722" y="5121529"/>
            <a:ext cx="3054351" cy="0"/>
          </a:xfrm>
          <a:prstGeom prst="line">
            <a:avLst/>
          </a:prstGeom>
          <a:ln w="790575" cap="rnd">
            <a:solidFill>
              <a:srgbClr val="EDB425"/>
            </a:solidFill>
            <a:prstDash val="solid"/>
            <a:headEnd type="none" w="sm" len="sm"/>
            <a:tailEnd type="none" w="sm" len="sm"/>
          </a:ln>
        </p:spPr>
      </p:sp>
      <p:sp>
        <p:nvSpPr>
          <p:cNvPr id="7" name="TextBox 7"/>
          <p:cNvSpPr txBox="1"/>
          <p:nvPr/>
        </p:nvSpPr>
        <p:spPr>
          <a:xfrm>
            <a:off x="15108807" y="4941888"/>
            <a:ext cx="2741859" cy="359283"/>
          </a:xfrm>
          <a:prstGeom prst="rect">
            <a:avLst/>
          </a:prstGeom>
        </p:spPr>
        <p:txBody>
          <a:bodyPr lIns="0" tIns="0" rIns="0" bIns="0" rtlCol="0" anchor="t">
            <a:spAutoFit/>
          </a:bodyPr>
          <a:lstStyle/>
          <a:p>
            <a:pPr algn="ctr">
              <a:lnSpc>
                <a:spcPts val="2975"/>
              </a:lnSpc>
            </a:pPr>
            <a:r>
              <a:rPr lang="en-US" sz="2399" b="1">
                <a:solidFill>
                  <a:srgbClr val="FFFFFF"/>
                </a:solidFill>
                <a:latin typeface="Montserrat Bold"/>
                <a:ea typeface="Montserrat Bold"/>
                <a:cs typeface="Montserrat Bold"/>
                <a:sym typeface="Montserrat Bold"/>
              </a:rPr>
              <a:t>Apocalipsis 15: 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grpSp>
        <p:nvGrpSpPr>
          <p:cNvPr id="2" name="Group 2"/>
          <p:cNvGrpSpPr/>
          <p:nvPr/>
        </p:nvGrpSpPr>
        <p:grpSpPr>
          <a:xfrm>
            <a:off x="13430687" y="682901"/>
            <a:ext cx="4857313" cy="9604099"/>
            <a:chOff x="0" y="0"/>
            <a:chExt cx="6476417" cy="12805465"/>
          </a:xfrm>
        </p:grpSpPr>
        <p:pic>
          <p:nvPicPr>
            <p:cNvPr id="3" name="Picture 3"/>
            <p:cNvPicPr>
              <a:picLocks noChangeAspect="1"/>
            </p:cNvPicPr>
            <p:nvPr/>
          </p:nvPicPr>
          <p:blipFill>
            <a:blip r:embed="rId2"/>
            <a:srcRect l="32914" r="32914"/>
            <a:stretch>
              <a:fillRect/>
            </a:stretch>
          </p:blipFill>
          <p:spPr>
            <a:xfrm>
              <a:off x="0" y="0"/>
              <a:ext cx="6476417" cy="12805465"/>
            </a:xfrm>
            <a:prstGeom prst="rect">
              <a:avLst/>
            </a:prstGeom>
          </p:spPr>
        </p:pic>
      </p:grpSp>
      <p:grpSp>
        <p:nvGrpSpPr>
          <p:cNvPr id="4" name="Group 4"/>
          <p:cNvGrpSpPr/>
          <p:nvPr/>
        </p:nvGrpSpPr>
        <p:grpSpPr>
          <a:xfrm>
            <a:off x="0" y="9488005"/>
            <a:ext cx="13430687" cy="798995"/>
            <a:chOff x="0" y="0"/>
            <a:chExt cx="5262171" cy="313048"/>
          </a:xfrm>
        </p:grpSpPr>
        <p:sp>
          <p:nvSpPr>
            <p:cNvPr id="5" name="Freeform 5"/>
            <p:cNvSpPr/>
            <p:nvPr/>
          </p:nvSpPr>
          <p:spPr>
            <a:xfrm>
              <a:off x="0" y="0"/>
              <a:ext cx="5262171" cy="313048"/>
            </a:xfrm>
            <a:custGeom>
              <a:avLst/>
              <a:gdLst/>
              <a:ahLst/>
              <a:cxnLst/>
              <a:rect l="l" t="t" r="r" b="b"/>
              <a:pathLst>
                <a:path w="5262171" h="313048">
                  <a:moveTo>
                    <a:pt x="0" y="0"/>
                  </a:moveTo>
                  <a:lnTo>
                    <a:pt x="5262171" y="0"/>
                  </a:lnTo>
                  <a:lnTo>
                    <a:pt x="5262171" y="313048"/>
                  </a:lnTo>
                  <a:lnTo>
                    <a:pt x="0" y="313048"/>
                  </a:lnTo>
                  <a:close/>
                </a:path>
              </a:pathLst>
            </a:custGeom>
            <a:solidFill>
              <a:srgbClr val="EDB425"/>
            </a:solidFill>
          </p:spPr>
        </p:sp>
      </p:grpSp>
      <p:sp>
        <p:nvSpPr>
          <p:cNvPr id="6" name="TextBox 6"/>
          <p:cNvSpPr txBox="1"/>
          <p:nvPr/>
        </p:nvSpPr>
        <p:spPr>
          <a:xfrm>
            <a:off x="375497" y="288163"/>
            <a:ext cx="12679694" cy="1462024"/>
          </a:xfrm>
          <a:prstGeom prst="rect">
            <a:avLst/>
          </a:prstGeom>
        </p:spPr>
        <p:txBody>
          <a:bodyPr lIns="0" tIns="0" rIns="0" bIns="0" rtlCol="0" anchor="t">
            <a:spAutoFit/>
          </a:bodyPr>
          <a:lstStyle/>
          <a:p>
            <a:pPr algn="l">
              <a:lnSpc>
                <a:spcPts val="5827"/>
              </a:lnSpc>
            </a:pPr>
            <a:r>
              <a:rPr lang="en-US" sz="4699" b="1">
                <a:solidFill>
                  <a:srgbClr val="EDB425"/>
                </a:solidFill>
                <a:latin typeface="Montserrat Bold"/>
                <a:ea typeface="Montserrat Bold"/>
                <a:cs typeface="Montserrat Bold"/>
                <a:sym typeface="Montserrat Bold"/>
              </a:rPr>
              <a:t>2 . LA VISIÓN  DE JUAN SE TRASLADA A UN CAMPO CELESTIAL</a:t>
            </a:r>
          </a:p>
        </p:txBody>
      </p:sp>
      <p:sp>
        <p:nvSpPr>
          <p:cNvPr id="7" name="AutoShape 7"/>
          <p:cNvSpPr/>
          <p:nvPr/>
        </p:nvSpPr>
        <p:spPr>
          <a:xfrm>
            <a:off x="14996294" y="633412"/>
            <a:ext cx="3054351" cy="0"/>
          </a:xfrm>
          <a:prstGeom prst="line">
            <a:avLst/>
          </a:prstGeom>
          <a:ln w="790575" cap="rnd">
            <a:solidFill>
              <a:srgbClr val="EDB425"/>
            </a:solidFill>
            <a:prstDash val="solid"/>
            <a:headEnd type="none" w="sm" len="sm"/>
            <a:tailEnd type="none" w="sm" len="sm"/>
          </a:ln>
        </p:spPr>
      </p:sp>
      <p:sp>
        <p:nvSpPr>
          <p:cNvPr id="8" name="TextBox 8"/>
          <p:cNvSpPr txBox="1"/>
          <p:nvPr/>
        </p:nvSpPr>
        <p:spPr>
          <a:xfrm>
            <a:off x="15135379" y="453771"/>
            <a:ext cx="2741859" cy="359283"/>
          </a:xfrm>
          <a:prstGeom prst="rect">
            <a:avLst/>
          </a:prstGeom>
        </p:spPr>
        <p:txBody>
          <a:bodyPr lIns="0" tIns="0" rIns="0" bIns="0" rtlCol="0" anchor="t">
            <a:spAutoFit/>
          </a:bodyPr>
          <a:lstStyle/>
          <a:p>
            <a:pPr algn="ctr">
              <a:lnSpc>
                <a:spcPts val="2975"/>
              </a:lnSpc>
            </a:pPr>
            <a:r>
              <a:rPr lang="en-US" sz="2399" b="1">
                <a:solidFill>
                  <a:srgbClr val="FFFFFF"/>
                </a:solidFill>
                <a:latin typeface="Montserrat Bold"/>
                <a:ea typeface="Montserrat Bold"/>
                <a:cs typeface="Montserrat Bold"/>
                <a:sym typeface="Montserrat Bold"/>
              </a:rPr>
              <a:t>Apocalipsis 15: 2</a:t>
            </a:r>
          </a:p>
        </p:txBody>
      </p:sp>
      <p:sp>
        <p:nvSpPr>
          <p:cNvPr id="9" name="TextBox 9"/>
          <p:cNvSpPr txBox="1"/>
          <p:nvPr/>
        </p:nvSpPr>
        <p:spPr>
          <a:xfrm>
            <a:off x="375497" y="2135486"/>
            <a:ext cx="12128766" cy="6910071"/>
          </a:xfrm>
          <a:prstGeom prst="rect">
            <a:avLst/>
          </a:prstGeom>
        </p:spPr>
        <p:txBody>
          <a:bodyPr lIns="0" tIns="0" rIns="0" bIns="0" rtlCol="0" anchor="t">
            <a:spAutoFit/>
          </a:bodyPr>
          <a:lstStyle/>
          <a:p>
            <a:pPr algn="l">
              <a:lnSpc>
                <a:spcPts val="4479"/>
              </a:lnSpc>
            </a:pPr>
            <a:r>
              <a:rPr lang="en-US" sz="3199">
                <a:solidFill>
                  <a:srgbClr val="FFFFFF"/>
                </a:solidFill>
                <a:latin typeface="Montserrat"/>
                <a:ea typeface="Montserrat"/>
                <a:cs typeface="Montserrat"/>
                <a:sym typeface="Montserrat"/>
              </a:rPr>
              <a:t>Existe la opinión de que la salvación termina cuando la Iglesia es arrebatada, per este pasaje nos da evidencia de no ser así:</a:t>
            </a:r>
          </a:p>
          <a:p>
            <a:pPr algn="l">
              <a:lnSpc>
                <a:spcPts val="1540"/>
              </a:lnSpc>
            </a:pPr>
            <a:endParaRPr lang="en-US" sz="3199">
              <a:solidFill>
                <a:srgbClr val="FFFFFF"/>
              </a:solidFill>
              <a:latin typeface="Montserrat"/>
              <a:ea typeface="Montserrat"/>
              <a:cs typeface="Montserrat"/>
              <a:sym typeface="Montserrat"/>
            </a:endParaRPr>
          </a:p>
          <a:p>
            <a:pPr marL="690876" lvl="1" indent="-345438" algn="l">
              <a:lnSpc>
                <a:spcPts val="4479"/>
              </a:lnSpc>
              <a:buFont typeface="Arial"/>
              <a:buChar char="•"/>
            </a:pPr>
            <a:r>
              <a:rPr lang="en-US" sz="3199" b="1">
                <a:solidFill>
                  <a:srgbClr val="FFFFFF"/>
                </a:solidFill>
                <a:latin typeface="Montserrat Bold"/>
                <a:ea typeface="Montserrat Bold"/>
                <a:cs typeface="Montserrat Bold"/>
                <a:sym typeface="Montserrat Bold"/>
              </a:rPr>
              <a:t>El mar de vidrio</a:t>
            </a:r>
            <a:r>
              <a:rPr lang="en-US" sz="3199">
                <a:solidFill>
                  <a:srgbClr val="FFFFFF"/>
                </a:solidFill>
                <a:latin typeface="Montserrat"/>
                <a:ea typeface="Montserrat"/>
                <a:cs typeface="Montserrat"/>
                <a:sym typeface="Montserrat"/>
              </a:rPr>
              <a:t>: el mar se caracteriza por el poder de sus olas que en esta visión ya no están y simboliza que se ha aquietado toda manifestación en el cielo de turbación y dolor.</a:t>
            </a:r>
          </a:p>
          <a:p>
            <a:pPr marL="690876" lvl="1" indent="-345438" algn="l">
              <a:lnSpc>
                <a:spcPts val="4479"/>
              </a:lnSpc>
              <a:buFont typeface="Arial"/>
              <a:buChar char="•"/>
            </a:pPr>
            <a:r>
              <a:rPr lang="en-US" sz="3199" b="1">
                <a:solidFill>
                  <a:srgbClr val="FFFFFF"/>
                </a:solidFill>
                <a:latin typeface="Montserrat Bold"/>
                <a:ea typeface="Montserrat Bold"/>
                <a:cs typeface="Montserrat Bold"/>
                <a:sym typeface="Montserrat Bold"/>
              </a:rPr>
              <a:t>Mezclado con fuego</a:t>
            </a:r>
            <a:r>
              <a:rPr lang="en-US" sz="3199">
                <a:solidFill>
                  <a:srgbClr val="FFFFFF"/>
                </a:solidFill>
                <a:latin typeface="Montserrat"/>
                <a:ea typeface="Montserrat"/>
                <a:cs typeface="Montserrat"/>
                <a:sym typeface="Montserrat"/>
              </a:rPr>
              <a:t>: nos habla de como los que están allí han vencido la prueba y rehusaron a recibir la marca y el número de la bestia</a:t>
            </a:r>
          </a:p>
          <a:p>
            <a:pPr marL="690876" lvl="1" indent="-345438" algn="l">
              <a:lnSpc>
                <a:spcPts val="4479"/>
              </a:lnSpc>
              <a:buFont typeface="Arial"/>
              <a:buChar char="•"/>
            </a:pPr>
            <a:r>
              <a:rPr lang="en-US" sz="3199" b="1">
                <a:solidFill>
                  <a:srgbClr val="FFFFFF"/>
                </a:solidFill>
                <a:latin typeface="Montserrat Bold"/>
                <a:ea typeface="Montserrat Bold"/>
                <a:cs typeface="Montserrat Bold"/>
                <a:sym typeface="Montserrat Bold"/>
              </a:rPr>
              <a:t>Tienen las arpas de Dios</a:t>
            </a:r>
            <a:r>
              <a:rPr lang="en-US" sz="3199">
                <a:solidFill>
                  <a:srgbClr val="FFFFFF"/>
                </a:solidFill>
                <a:latin typeface="Montserrat"/>
                <a:ea typeface="Montserrat"/>
                <a:cs typeface="Montserrat"/>
                <a:sym typeface="Montserrat"/>
              </a:rPr>
              <a:t>: éstas son las mismas mencionadas en Apocalipsis 14:2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grpSp>
        <p:nvGrpSpPr>
          <p:cNvPr id="2" name="Group 2"/>
          <p:cNvGrpSpPr/>
          <p:nvPr/>
        </p:nvGrpSpPr>
        <p:grpSpPr>
          <a:xfrm>
            <a:off x="0" y="681243"/>
            <a:ext cx="5900415" cy="9605757"/>
            <a:chOff x="0" y="0"/>
            <a:chExt cx="7867220" cy="12807675"/>
          </a:xfrm>
        </p:grpSpPr>
        <p:pic>
          <p:nvPicPr>
            <p:cNvPr id="3" name="Picture 3"/>
            <p:cNvPicPr>
              <a:picLocks noChangeAspect="1"/>
            </p:cNvPicPr>
            <p:nvPr/>
          </p:nvPicPr>
          <p:blipFill>
            <a:blip r:embed="rId2"/>
            <a:srcRect l="44730" r="24556"/>
            <a:stretch>
              <a:fillRect/>
            </a:stretch>
          </p:blipFill>
          <p:spPr>
            <a:xfrm>
              <a:off x="0" y="0"/>
              <a:ext cx="7867220" cy="12807675"/>
            </a:xfrm>
            <a:prstGeom prst="rect">
              <a:avLst/>
            </a:prstGeom>
          </p:spPr>
        </p:pic>
      </p:grpSp>
      <p:grpSp>
        <p:nvGrpSpPr>
          <p:cNvPr id="4" name="Group 4"/>
          <p:cNvGrpSpPr/>
          <p:nvPr/>
        </p:nvGrpSpPr>
        <p:grpSpPr>
          <a:xfrm>
            <a:off x="-1275444" y="-870055"/>
            <a:ext cx="2083887" cy="3841737"/>
            <a:chOff x="0" y="0"/>
            <a:chExt cx="816471" cy="1505201"/>
          </a:xfrm>
        </p:grpSpPr>
        <p:sp>
          <p:nvSpPr>
            <p:cNvPr id="5" name="Freeform 5"/>
            <p:cNvSpPr/>
            <p:nvPr/>
          </p:nvSpPr>
          <p:spPr>
            <a:xfrm>
              <a:off x="0" y="0"/>
              <a:ext cx="816471" cy="1505201"/>
            </a:xfrm>
            <a:custGeom>
              <a:avLst/>
              <a:gdLst/>
              <a:ahLst/>
              <a:cxnLst/>
              <a:rect l="l" t="t" r="r" b="b"/>
              <a:pathLst>
                <a:path w="816471" h="1505201">
                  <a:moveTo>
                    <a:pt x="0" y="0"/>
                  </a:moveTo>
                  <a:lnTo>
                    <a:pt x="816471" y="0"/>
                  </a:lnTo>
                  <a:lnTo>
                    <a:pt x="816471" y="1505201"/>
                  </a:lnTo>
                  <a:lnTo>
                    <a:pt x="0" y="1505201"/>
                  </a:lnTo>
                  <a:close/>
                </a:path>
              </a:pathLst>
            </a:custGeom>
            <a:solidFill>
              <a:srgbClr val="EDB425"/>
            </a:solidFill>
          </p:spPr>
        </p:sp>
      </p:grpSp>
      <p:sp>
        <p:nvSpPr>
          <p:cNvPr id="6" name="TextBox 6"/>
          <p:cNvSpPr txBox="1"/>
          <p:nvPr/>
        </p:nvSpPr>
        <p:spPr>
          <a:xfrm>
            <a:off x="6612776" y="2611119"/>
            <a:ext cx="10933038" cy="6747168"/>
          </a:xfrm>
          <a:prstGeom prst="rect">
            <a:avLst/>
          </a:prstGeom>
        </p:spPr>
        <p:txBody>
          <a:bodyPr lIns="0" tIns="0" rIns="0" bIns="0" rtlCol="0" anchor="t">
            <a:spAutoFit/>
          </a:bodyPr>
          <a:lstStyle/>
          <a:p>
            <a:pPr algn="l">
              <a:lnSpc>
                <a:spcPts val="5319"/>
              </a:lnSpc>
            </a:pPr>
            <a:r>
              <a:rPr lang="en-US" sz="3799" dirty="0">
                <a:solidFill>
                  <a:srgbClr val="FFFFFF"/>
                </a:solidFill>
                <a:latin typeface="Montserrat"/>
                <a:ea typeface="Montserrat"/>
                <a:cs typeface="Montserrat"/>
                <a:sym typeface="Montserrat"/>
              </a:rPr>
              <a:t>Este </a:t>
            </a:r>
            <a:r>
              <a:rPr lang="en-US" sz="3799" dirty="0" err="1">
                <a:solidFill>
                  <a:srgbClr val="FFFFFF"/>
                </a:solidFill>
                <a:latin typeface="Montserrat"/>
                <a:ea typeface="Montserrat"/>
                <a:cs typeface="Montserrat"/>
                <a:sym typeface="Montserrat"/>
              </a:rPr>
              <a:t>cántico</a:t>
            </a:r>
            <a:r>
              <a:rPr lang="en-US" sz="3799" dirty="0">
                <a:solidFill>
                  <a:srgbClr val="FFFFFF"/>
                </a:solidFill>
                <a:latin typeface="Montserrat"/>
                <a:ea typeface="Montserrat"/>
                <a:cs typeface="Montserrat"/>
                <a:sym typeface="Montserrat"/>
              </a:rPr>
              <a:t> </a:t>
            </a:r>
            <a:r>
              <a:rPr lang="en-US" sz="3799" dirty="0" err="1">
                <a:solidFill>
                  <a:srgbClr val="FFFFFF"/>
                </a:solidFill>
                <a:latin typeface="Montserrat"/>
                <a:ea typeface="Montserrat"/>
                <a:cs typeface="Montserrat"/>
                <a:sym typeface="Montserrat"/>
              </a:rPr>
              <a:t>es</a:t>
            </a:r>
            <a:r>
              <a:rPr lang="en-US" sz="3799" dirty="0">
                <a:solidFill>
                  <a:srgbClr val="FFFFFF"/>
                </a:solidFill>
                <a:latin typeface="Montserrat"/>
                <a:ea typeface="Montserrat"/>
                <a:cs typeface="Montserrat"/>
                <a:sym typeface="Montserrat"/>
              </a:rPr>
              <a:t> de </a:t>
            </a:r>
            <a:r>
              <a:rPr lang="en-US" sz="3799" dirty="0" err="1">
                <a:solidFill>
                  <a:srgbClr val="FFFFFF"/>
                </a:solidFill>
                <a:latin typeface="Montserrat"/>
                <a:ea typeface="Montserrat"/>
                <a:cs typeface="Montserrat"/>
                <a:sym typeface="Montserrat"/>
              </a:rPr>
              <a:t>victoria</a:t>
            </a:r>
            <a:endParaRPr lang="en-US" sz="3799" dirty="0">
              <a:solidFill>
                <a:srgbClr val="FFFFFF"/>
              </a:solidFill>
              <a:latin typeface="Montserrat"/>
              <a:ea typeface="Montserrat"/>
              <a:cs typeface="Montserrat"/>
              <a:sym typeface="Montserrat"/>
            </a:endParaRPr>
          </a:p>
          <a:p>
            <a:pPr algn="l">
              <a:lnSpc>
                <a:spcPts val="5319"/>
              </a:lnSpc>
            </a:pPr>
            <a:endParaRPr lang="en-US" sz="3799" dirty="0">
              <a:solidFill>
                <a:srgbClr val="FFFFFF"/>
              </a:solidFill>
              <a:latin typeface="Montserrat"/>
              <a:ea typeface="Montserrat"/>
              <a:cs typeface="Montserrat"/>
              <a:sym typeface="Montserrat"/>
            </a:endParaRPr>
          </a:p>
          <a:p>
            <a:pPr marL="820412" lvl="1" indent="-410206" algn="l">
              <a:lnSpc>
                <a:spcPts val="5319"/>
              </a:lnSpc>
              <a:buFont typeface="Arial"/>
              <a:buChar char="•"/>
            </a:pPr>
            <a:r>
              <a:rPr lang="en-US" sz="3799" b="1" dirty="0">
                <a:solidFill>
                  <a:srgbClr val="FFFFFF"/>
                </a:solidFill>
                <a:latin typeface="Montserrat Bold"/>
                <a:ea typeface="Montserrat Bold"/>
                <a:cs typeface="Montserrat Bold"/>
                <a:sym typeface="Montserrat Bold"/>
              </a:rPr>
              <a:t>El primer </a:t>
            </a:r>
            <a:r>
              <a:rPr lang="en-US" sz="3799" b="1" dirty="0" err="1">
                <a:solidFill>
                  <a:srgbClr val="FFFFFF"/>
                </a:solidFill>
                <a:latin typeface="Montserrat Bold"/>
                <a:ea typeface="Montserrat Bold"/>
                <a:cs typeface="Montserrat Bold"/>
                <a:sym typeface="Montserrat Bold"/>
              </a:rPr>
              <a:t>cántico</a:t>
            </a:r>
            <a:r>
              <a:rPr lang="en-US" sz="3799" dirty="0">
                <a:solidFill>
                  <a:srgbClr val="FFFFFF"/>
                </a:solidFill>
                <a:latin typeface="Montserrat"/>
                <a:ea typeface="Montserrat"/>
                <a:cs typeface="Montserrat"/>
                <a:sym typeface="Montserrat"/>
              </a:rPr>
              <a:t>: </a:t>
            </a:r>
            <a:r>
              <a:rPr lang="en-US" sz="3799" dirty="0" err="1">
                <a:solidFill>
                  <a:srgbClr val="FFFFFF"/>
                </a:solidFill>
                <a:latin typeface="Montserrat"/>
                <a:ea typeface="Montserrat"/>
                <a:cs typeface="Montserrat"/>
                <a:sym typeface="Montserrat"/>
              </a:rPr>
              <a:t>fue</a:t>
            </a:r>
            <a:r>
              <a:rPr lang="en-US" sz="3799" dirty="0">
                <a:solidFill>
                  <a:srgbClr val="FFFFFF"/>
                </a:solidFill>
                <a:latin typeface="Montserrat"/>
                <a:ea typeface="Montserrat"/>
                <a:cs typeface="Montserrat"/>
                <a:sym typeface="Montserrat"/>
              </a:rPr>
              <a:t> </a:t>
            </a:r>
            <a:r>
              <a:rPr lang="en-US" sz="3799" dirty="0" err="1">
                <a:solidFill>
                  <a:srgbClr val="FFFFFF"/>
                </a:solidFill>
                <a:latin typeface="Montserrat"/>
                <a:ea typeface="Montserrat"/>
                <a:cs typeface="Montserrat"/>
                <a:sym typeface="Montserrat"/>
              </a:rPr>
              <a:t>inspirado</a:t>
            </a:r>
            <a:r>
              <a:rPr lang="en-US" sz="3799" dirty="0">
                <a:solidFill>
                  <a:srgbClr val="FFFFFF"/>
                </a:solidFill>
                <a:latin typeface="Montserrat"/>
                <a:ea typeface="Montserrat"/>
                <a:cs typeface="Montserrat"/>
                <a:sym typeface="Montserrat"/>
              </a:rPr>
              <a:t> en la </a:t>
            </a:r>
            <a:r>
              <a:rPr lang="en-US" sz="3799" dirty="0" err="1">
                <a:solidFill>
                  <a:srgbClr val="FFFFFF"/>
                </a:solidFill>
                <a:latin typeface="Montserrat"/>
                <a:ea typeface="Montserrat"/>
                <a:cs typeface="Montserrat"/>
                <a:sym typeface="Montserrat"/>
              </a:rPr>
              <a:t>victoria</a:t>
            </a:r>
            <a:r>
              <a:rPr lang="en-US" sz="3799" dirty="0">
                <a:solidFill>
                  <a:srgbClr val="FFFFFF"/>
                </a:solidFill>
                <a:latin typeface="Montserrat"/>
                <a:ea typeface="Montserrat"/>
                <a:cs typeface="Montserrat"/>
                <a:sym typeface="Montserrat"/>
              </a:rPr>
              <a:t> </a:t>
            </a:r>
            <a:r>
              <a:rPr lang="en-US" sz="3799" dirty="0" err="1">
                <a:solidFill>
                  <a:srgbClr val="FFFFFF"/>
                </a:solidFill>
                <a:latin typeface="Montserrat"/>
                <a:ea typeface="Montserrat"/>
                <a:cs typeface="Montserrat"/>
                <a:sym typeface="Montserrat"/>
              </a:rPr>
              <a:t>sobre</a:t>
            </a:r>
            <a:r>
              <a:rPr lang="en-US" sz="3799" dirty="0">
                <a:solidFill>
                  <a:srgbClr val="FFFFFF"/>
                </a:solidFill>
                <a:latin typeface="Montserrat"/>
                <a:ea typeface="Montserrat"/>
                <a:cs typeface="Montserrat"/>
                <a:sym typeface="Montserrat"/>
              </a:rPr>
              <a:t> los </a:t>
            </a:r>
            <a:r>
              <a:rPr lang="en-US" sz="3799" dirty="0" err="1">
                <a:solidFill>
                  <a:srgbClr val="FFFFFF"/>
                </a:solidFill>
                <a:latin typeface="Montserrat"/>
                <a:ea typeface="Montserrat"/>
                <a:cs typeface="Montserrat"/>
                <a:sym typeface="Montserrat"/>
              </a:rPr>
              <a:t>egipcios</a:t>
            </a:r>
            <a:r>
              <a:rPr lang="en-US" sz="3799" dirty="0">
                <a:solidFill>
                  <a:srgbClr val="FFFFFF"/>
                </a:solidFill>
                <a:latin typeface="Montserrat"/>
                <a:ea typeface="Montserrat"/>
                <a:cs typeface="Montserrat"/>
                <a:sym typeface="Montserrat"/>
              </a:rPr>
              <a:t> en el mar </a:t>
            </a:r>
            <a:r>
              <a:rPr lang="en-US" sz="3799" dirty="0" err="1">
                <a:solidFill>
                  <a:srgbClr val="FFFFFF"/>
                </a:solidFill>
                <a:latin typeface="Montserrat"/>
                <a:ea typeface="Montserrat"/>
                <a:cs typeface="Montserrat"/>
                <a:sym typeface="Montserrat"/>
              </a:rPr>
              <a:t>rojo</a:t>
            </a:r>
            <a:r>
              <a:rPr lang="en-US" sz="3799" dirty="0">
                <a:solidFill>
                  <a:srgbClr val="FFFFFF"/>
                </a:solidFill>
                <a:latin typeface="Montserrat"/>
                <a:ea typeface="Montserrat"/>
                <a:cs typeface="Montserrat"/>
                <a:sym typeface="Montserrat"/>
              </a:rPr>
              <a:t> (</a:t>
            </a:r>
            <a:r>
              <a:rPr lang="en-US" sz="3799" dirty="0" err="1">
                <a:solidFill>
                  <a:srgbClr val="FFFFFF"/>
                </a:solidFill>
                <a:latin typeface="Montserrat"/>
                <a:ea typeface="Montserrat"/>
                <a:cs typeface="Montserrat"/>
                <a:sym typeface="Montserrat"/>
              </a:rPr>
              <a:t>Éxodo</a:t>
            </a:r>
            <a:r>
              <a:rPr lang="en-US" sz="3799" dirty="0">
                <a:solidFill>
                  <a:srgbClr val="FFFFFF"/>
                </a:solidFill>
                <a:latin typeface="Montserrat"/>
                <a:ea typeface="Montserrat"/>
                <a:cs typeface="Montserrat"/>
                <a:sym typeface="Montserrat"/>
              </a:rPr>
              <a:t> 15:1-19)</a:t>
            </a:r>
          </a:p>
          <a:p>
            <a:pPr algn="l">
              <a:lnSpc>
                <a:spcPts val="5319"/>
              </a:lnSpc>
            </a:pPr>
            <a:endParaRPr lang="en-US" sz="3799" dirty="0">
              <a:solidFill>
                <a:srgbClr val="FFFFFF"/>
              </a:solidFill>
              <a:latin typeface="Montserrat"/>
              <a:ea typeface="Montserrat"/>
              <a:cs typeface="Montserrat"/>
              <a:sym typeface="Montserrat"/>
            </a:endParaRPr>
          </a:p>
          <a:p>
            <a:pPr marL="820412" lvl="1" indent="-410206" algn="l">
              <a:lnSpc>
                <a:spcPts val="5319"/>
              </a:lnSpc>
              <a:buFont typeface="Arial"/>
              <a:buChar char="•"/>
            </a:pPr>
            <a:r>
              <a:rPr lang="en-US" sz="3799" b="1" dirty="0">
                <a:solidFill>
                  <a:srgbClr val="FFFFFF"/>
                </a:solidFill>
                <a:latin typeface="Montserrat Bold"/>
                <a:ea typeface="Montserrat Bold"/>
                <a:cs typeface="Montserrat Bold"/>
                <a:sym typeface="Montserrat Bold"/>
              </a:rPr>
              <a:t>El </a:t>
            </a:r>
            <a:r>
              <a:rPr lang="en-US" sz="3799" b="1" dirty="0" err="1">
                <a:solidFill>
                  <a:srgbClr val="FFFFFF"/>
                </a:solidFill>
                <a:latin typeface="Montserrat Bold"/>
                <a:ea typeface="Montserrat Bold"/>
                <a:cs typeface="Montserrat Bold"/>
                <a:sym typeface="Montserrat Bold"/>
              </a:rPr>
              <a:t>segundo</a:t>
            </a:r>
            <a:r>
              <a:rPr lang="en-US" sz="3799" b="1" dirty="0">
                <a:solidFill>
                  <a:srgbClr val="FFFFFF"/>
                </a:solidFill>
                <a:latin typeface="Montserrat Bold"/>
                <a:ea typeface="Montserrat Bold"/>
                <a:cs typeface="Montserrat Bold"/>
                <a:sym typeface="Montserrat Bold"/>
              </a:rPr>
              <a:t> </a:t>
            </a:r>
            <a:r>
              <a:rPr lang="en-US" sz="3799" b="1" dirty="0" err="1">
                <a:solidFill>
                  <a:srgbClr val="FFFFFF"/>
                </a:solidFill>
                <a:latin typeface="Montserrat Bold"/>
                <a:ea typeface="Montserrat Bold"/>
                <a:cs typeface="Montserrat Bold"/>
                <a:sym typeface="Montserrat Bold"/>
              </a:rPr>
              <a:t>cántico</a:t>
            </a:r>
            <a:r>
              <a:rPr lang="en-US" sz="3799" dirty="0">
                <a:solidFill>
                  <a:srgbClr val="FFFFFF"/>
                </a:solidFill>
                <a:latin typeface="Montserrat"/>
                <a:ea typeface="Montserrat"/>
                <a:cs typeface="Montserrat"/>
                <a:sym typeface="Montserrat"/>
              </a:rPr>
              <a:t>: el </a:t>
            </a:r>
            <a:r>
              <a:rPr lang="en-US" sz="3799" dirty="0" err="1">
                <a:solidFill>
                  <a:srgbClr val="FFFFFF"/>
                </a:solidFill>
                <a:latin typeface="Montserrat"/>
                <a:ea typeface="Montserrat"/>
                <a:cs typeface="Montserrat"/>
                <a:sym typeface="Montserrat"/>
              </a:rPr>
              <a:t>fondo</a:t>
            </a:r>
            <a:r>
              <a:rPr lang="en-US" sz="3799" dirty="0">
                <a:solidFill>
                  <a:srgbClr val="FFFFFF"/>
                </a:solidFill>
                <a:latin typeface="Montserrat"/>
                <a:ea typeface="Montserrat"/>
                <a:cs typeface="Montserrat"/>
                <a:sym typeface="Montserrat"/>
              </a:rPr>
              <a:t> </a:t>
            </a:r>
            <a:r>
              <a:rPr lang="en-US" sz="3799" dirty="0" smtClean="0">
                <a:solidFill>
                  <a:srgbClr val="FFFFFF"/>
                </a:solidFill>
                <a:latin typeface="Montserrat"/>
                <a:ea typeface="Montserrat"/>
                <a:cs typeface="Montserrat"/>
                <a:sym typeface="Montserrat"/>
              </a:rPr>
              <a:t>de </a:t>
            </a:r>
            <a:r>
              <a:rPr lang="en-US" sz="3799" dirty="0">
                <a:solidFill>
                  <a:srgbClr val="FFFFFF"/>
                </a:solidFill>
                <a:latin typeface="Montserrat"/>
                <a:ea typeface="Montserrat"/>
                <a:cs typeface="Montserrat"/>
                <a:sym typeface="Montserrat"/>
              </a:rPr>
              <a:t>ambos cantos </a:t>
            </a:r>
            <a:r>
              <a:rPr lang="en-US" sz="3799" dirty="0" err="1">
                <a:solidFill>
                  <a:srgbClr val="FFFFFF"/>
                </a:solidFill>
                <a:latin typeface="Montserrat"/>
                <a:ea typeface="Montserrat"/>
                <a:cs typeface="Montserrat"/>
                <a:sym typeface="Montserrat"/>
              </a:rPr>
              <a:t>es</a:t>
            </a:r>
            <a:r>
              <a:rPr lang="en-US" sz="3799" dirty="0">
                <a:solidFill>
                  <a:srgbClr val="FFFFFF"/>
                </a:solidFill>
                <a:latin typeface="Montserrat"/>
                <a:ea typeface="Montserrat"/>
                <a:cs typeface="Montserrat"/>
                <a:sym typeface="Montserrat"/>
              </a:rPr>
              <a:t> el </a:t>
            </a:r>
            <a:r>
              <a:rPr lang="en-US" sz="3799" dirty="0" err="1">
                <a:solidFill>
                  <a:srgbClr val="FFFFFF"/>
                </a:solidFill>
                <a:latin typeface="Montserrat"/>
                <a:ea typeface="Montserrat"/>
                <a:cs typeface="Montserrat"/>
                <a:sym typeface="Montserrat"/>
              </a:rPr>
              <a:t>mismo</a:t>
            </a:r>
            <a:r>
              <a:rPr lang="en-US" sz="3799" dirty="0">
                <a:solidFill>
                  <a:srgbClr val="FFFFFF"/>
                </a:solidFill>
                <a:latin typeface="Montserrat"/>
                <a:ea typeface="Montserrat"/>
                <a:cs typeface="Montserrat"/>
                <a:sym typeface="Montserrat"/>
              </a:rPr>
              <a:t>, El </a:t>
            </a:r>
            <a:r>
              <a:rPr lang="en-US" sz="3799" dirty="0" err="1">
                <a:solidFill>
                  <a:srgbClr val="FFFFFF"/>
                </a:solidFill>
                <a:latin typeface="Montserrat"/>
                <a:ea typeface="Montserrat"/>
                <a:cs typeface="Montserrat"/>
                <a:sym typeface="Montserrat"/>
              </a:rPr>
              <a:t>Señor</a:t>
            </a:r>
            <a:r>
              <a:rPr lang="en-US" sz="3799" dirty="0">
                <a:solidFill>
                  <a:srgbClr val="FFFFFF"/>
                </a:solidFill>
                <a:latin typeface="Montserrat"/>
                <a:ea typeface="Montserrat"/>
                <a:cs typeface="Montserrat"/>
                <a:sym typeface="Montserrat"/>
              </a:rPr>
              <a:t> </a:t>
            </a:r>
            <a:r>
              <a:rPr lang="en-US" sz="3799" dirty="0" err="1">
                <a:solidFill>
                  <a:srgbClr val="FFFFFF"/>
                </a:solidFill>
                <a:latin typeface="Montserrat"/>
                <a:ea typeface="Montserrat"/>
                <a:cs typeface="Montserrat"/>
                <a:sym typeface="Montserrat"/>
              </a:rPr>
              <a:t>es</a:t>
            </a:r>
            <a:r>
              <a:rPr lang="en-US" sz="3799" dirty="0">
                <a:solidFill>
                  <a:srgbClr val="FFFFFF"/>
                </a:solidFill>
                <a:latin typeface="Montserrat"/>
                <a:ea typeface="Montserrat"/>
                <a:cs typeface="Montserrat"/>
                <a:sym typeface="Montserrat"/>
              </a:rPr>
              <a:t> </a:t>
            </a:r>
            <a:r>
              <a:rPr lang="en-US" sz="3799" dirty="0" err="1">
                <a:solidFill>
                  <a:srgbClr val="FFFFFF"/>
                </a:solidFill>
                <a:latin typeface="Montserrat"/>
                <a:ea typeface="Montserrat"/>
                <a:cs typeface="Montserrat"/>
                <a:sym typeface="Montserrat"/>
              </a:rPr>
              <a:t>justo</a:t>
            </a:r>
            <a:r>
              <a:rPr lang="en-US" sz="3799" dirty="0">
                <a:solidFill>
                  <a:srgbClr val="FFFFFF"/>
                </a:solidFill>
                <a:latin typeface="Montserrat"/>
                <a:ea typeface="Montserrat"/>
                <a:cs typeface="Montserrat"/>
                <a:sym typeface="Montserrat"/>
              </a:rPr>
              <a:t>, </a:t>
            </a:r>
            <a:r>
              <a:rPr lang="en-US" sz="3799" dirty="0" err="1">
                <a:solidFill>
                  <a:srgbClr val="FFFFFF"/>
                </a:solidFill>
                <a:latin typeface="Montserrat"/>
                <a:ea typeface="Montserrat"/>
                <a:cs typeface="Montserrat"/>
                <a:sym typeface="Montserrat"/>
              </a:rPr>
              <a:t>es</a:t>
            </a:r>
            <a:r>
              <a:rPr lang="en-US" sz="3799" dirty="0">
                <a:solidFill>
                  <a:srgbClr val="FFFFFF"/>
                </a:solidFill>
                <a:latin typeface="Montserrat"/>
                <a:ea typeface="Montserrat"/>
                <a:cs typeface="Montserrat"/>
                <a:sym typeface="Montserrat"/>
              </a:rPr>
              <a:t> </a:t>
            </a:r>
            <a:r>
              <a:rPr lang="en-US" sz="3799" dirty="0" err="1">
                <a:solidFill>
                  <a:srgbClr val="FFFFFF"/>
                </a:solidFill>
                <a:latin typeface="Montserrat"/>
                <a:ea typeface="Montserrat"/>
                <a:cs typeface="Montserrat"/>
                <a:sym typeface="Montserrat"/>
              </a:rPr>
              <a:t>verdadero</a:t>
            </a:r>
            <a:r>
              <a:rPr lang="en-US" sz="3799" dirty="0">
                <a:solidFill>
                  <a:srgbClr val="FFFFFF"/>
                </a:solidFill>
                <a:latin typeface="Montserrat"/>
                <a:ea typeface="Montserrat"/>
                <a:cs typeface="Montserrat"/>
                <a:sym typeface="Montserrat"/>
              </a:rPr>
              <a:t>, </a:t>
            </a:r>
            <a:r>
              <a:rPr lang="en-US" sz="3799" dirty="0" err="1">
                <a:solidFill>
                  <a:srgbClr val="FFFFFF"/>
                </a:solidFill>
                <a:latin typeface="Montserrat"/>
                <a:ea typeface="Montserrat"/>
                <a:cs typeface="Montserrat"/>
                <a:sym typeface="Montserrat"/>
              </a:rPr>
              <a:t>es</a:t>
            </a:r>
            <a:r>
              <a:rPr lang="en-US" sz="3799" dirty="0">
                <a:solidFill>
                  <a:srgbClr val="FFFFFF"/>
                </a:solidFill>
                <a:latin typeface="Montserrat"/>
                <a:ea typeface="Montserrat"/>
                <a:cs typeface="Montserrat"/>
                <a:sym typeface="Montserrat"/>
              </a:rPr>
              <a:t> </a:t>
            </a:r>
            <a:r>
              <a:rPr lang="en-US" sz="3799" dirty="0" err="1">
                <a:solidFill>
                  <a:srgbClr val="FFFFFF"/>
                </a:solidFill>
                <a:latin typeface="Montserrat"/>
                <a:ea typeface="Montserrat"/>
                <a:cs typeface="Montserrat"/>
                <a:sym typeface="Montserrat"/>
              </a:rPr>
              <a:t>santo</a:t>
            </a:r>
            <a:r>
              <a:rPr lang="en-US" sz="3799" dirty="0">
                <a:solidFill>
                  <a:srgbClr val="FFFFFF"/>
                </a:solidFill>
                <a:latin typeface="Montserrat"/>
                <a:ea typeface="Montserrat"/>
                <a:cs typeface="Montserrat"/>
                <a:sym typeface="Montserrat"/>
              </a:rPr>
              <a:t> y </a:t>
            </a:r>
            <a:r>
              <a:rPr lang="en-US" sz="3799" dirty="0" err="1">
                <a:solidFill>
                  <a:srgbClr val="FFFFFF"/>
                </a:solidFill>
                <a:latin typeface="Montserrat"/>
                <a:ea typeface="Montserrat"/>
                <a:cs typeface="Montserrat"/>
                <a:sym typeface="Montserrat"/>
              </a:rPr>
              <a:t>todos</a:t>
            </a:r>
            <a:r>
              <a:rPr lang="en-US" sz="3799" dirty="0">
                <a:solidFill>
                  <a:srgbClr val="FFFFFF"/>
                </a:solidFill>
                <a:latin typeface="Montserrat"/>
                <a:ea typeface="Montserrat"/>
                <a:cs typeface="Montserrat"/>
                <a:sym typeface="Montserrat"/>
              </a:rPr>
              <a:t> </a:t>
            </a:r>
            <a:r>
              <a:rPr lang="en-US" sz="3799" dirty="0" err="1">
                <a:solidFill>
                  <a:srgbClr val="FFFFFF"/>
                </a:solidFill>
                <a:latin typeface="Montserrat"/>
                <a:ea typeface="Montserrat"/>
                <a:cs typeface="Montserrat"/>
                <a:sym typeface="Montserrat"/>
              </a:rPr>
              <a:t>deben</a:t>
            </a:r>
            <a:r>
              <a:rPr lang="en-US" sz="3799" dirty="0">
                <a:solidFill>
                  <a:srgbClr val="FFFFFF"/>
                </a:solidFill>
                <a:latin typeface="Montserrat"/>
                <a:ea typeface="Montserrat"/>
                <a:cs typeface="Montserrat"/>
                <a:sym typeface="Montserrat"/>
              </a:rPr>
              <a:t> </a:t>
            </a:r>
            <a:r>
              <a:rPr lang="en-US" sz="3799" dirty="0" err="1">
                <a:solidFill>
                  <a:srgbClr val="FFFFFF"/>
                </a:solidFill>
                <a:latin typeface="Montserrat"/>
                <a:ea typeface="Montserrat"/>
                <a:cs typeface="Montserrat"/>
                <a:sym typeface="Montserrat"/>
              </a:rPr>
              <a:t>temerle</a:t>
            </a:r>
            <a:r>
              <a:rPr lang="en-US" sz="3799" dirty="0">
                <a:solidFill>
                  <a:srgbClr val="FFFFFF"/>
                </a:solidFill>
                <a:latin typeface="Montserrat"/>
                <a:ea typeface="Montserrat"/>
                <a:cs typeface="Montserrat"/>
                <a:sym typeface="Montserrat"/>
              </a:rPr>
              <a:t> y </a:t>
            </a:r>
            <a:r>
              <a:rPr lang="en-US" sz="3799" dirty="0" err="1">
                <a:solidFill>
                  <a:srgbClr val="FFFFFF"/>
                </a:solidFill>
                <a:latin typeface="Montserrat"/>
                <a:ea typeface="Montserrat"/>
                <a:cs typeface="Montserrat"/>
                <a:sym typeface="Montserrat"/>
              </a:rPr>
              <a:t>adorarle</a:t>
            </a:r>
            <a:endParaRPr lang="en-US" sz="3799" dirty="0">
              <a:solidFill>
                <a:srgbClr val="FFFFFF"/>
              </a:solidFill>
              <a:latin typeface="Montserrat"/>
              <a:ea typeface="Montserrat"/>
              <a:cs typeface="Montserrat"/>
              <a:sym typeface="Montserrat"/>
            </a:endParaRPr>
          </a:p>
        </p:txBody>
      </p:sp>
      <p:sp>
        <p:nvSpPr>
          <p:cNvPr id="7" name="AutoShape 7"/>
          <p:cNvSpPr/>
          <p:nvPr/>
        </p:nvSpPr>
        <p:spPr>
          <a:xfrm>
            <a:off x="14890040" y="2576395"/>
            <a:ext cx="3054351" cy="0"/>
          </a:xfrm>
          <a:prstGeom prst="line">
            <a:avLst/>
          </a:prstGeom>
          <a:ln w="790575" cap="rnd">
            <a:solidFill>
              <a:srgbClr val="EDB425"/>
            </a:solidFill>
            <a:prstDash val="solid"/>
            <a:headEnd type="none" w="sm" len="sm"/>
            <a:tailEnd type="none" w="sm" len="sm"/>
          </a:ln>
        </p:spPr>
      </p:sp>
      <p:sp>
        <p:nvSpPr>
          <p:cNvPr id="8" name="TextBox 8"/>
          <p:cNvSpPr txBox="1"/>
          <p:nvPr/>
        </p:nvSpPr>
        <p:spPr>
          <a:xfrm>
            <a:off x="5530414" y="310277"/>
            <a:ext cx="12413976" cy="1462024"/>
          </a:xfrm>
          <a:prstGeom prst="rect">
            <a:avLst/>
          </a:prstGeom>
        </p:spPr>
        <p:txBody>
          <a:bodyPr lIns="0" tIns="0" rIns="0" bIns="0" rtlCol="0" anchor="t">
            <a:spAutoFit/>
          </a:bodyPr>
          <a:lstStyle/>
          <a:p>
            <a:pPr algn="r">
              <a:lnSpc>
                <a:spcPts val="5827"/>
              </a:lnSpc>
            </a:pPr>
            <a:r>
              <a:rPr lang="en-US" sz="4699" b="1">
                <a:solidFill>
                  <a:srgbClr val="EDB425"/>
                </a:solidFill>
                <a:latin typeface="Montserrat Bold"/>
                <a:ea typeface="Montserrat Bold"/>
                <a:cs typeface="Montserrat Bold"/>
                <a:sym typeface="Montserrat Bold"/>
              </a:rPr>
              <a:t>3 . LOS REDIMIDOS CANTAN EL CANTICO DE MOISES</a:t>
            </a:r>
          </a:p>
        </p:txBody>
      </p:sp>
      <p:sp>
        <p:nvSpPr>
          <p:cNvPr id="9" name="TextBox 9"/>
          <p:cNvSpPr txBox="1"/>
          <p:nvPr/>
        </p:nvSpPr>
        <p:spPr>
          <a:xfrm>
            <a:off x="15029124" y="2396754"/>
            <a:ext cx="2741859" cy="359283"/>
          </a:xfrm>
          <a:prstGeom prst="rect">
            <a:avLst/>
          </a:prstGeom>
        </p:spPr>
        <p:txBody>
          <a:bodyPr lIns="0" tIns="0" rIns="0" bIns="0" rtlCol="0" anchor="t">
            <a:spAutoFit/>
          </a:bodyPr>
          <a:lstStyle/>
          <a:p>
            <a:pPr algn="ctr">
              <a:lnSpc>
                <a:spcPts val="2975"/>
              </a:lnSpc>
            </a:pPr>
            <a:r>
              <a:rPr lang="en-US" sz="2399" b="1">
                <a:solidFill>
                  <a:srgbClr val="FFFFFF"/>
                </a:solidFill>
                <a:latin typeface="Montserrat Bold"/>
                <a:ea typeface="Montserrat Bold"/>
                <a:cs typeface="Montserrat Bold"/>
                <a:sym typeface="Montserrat Bold"/>
              </a:rPr>
              <a:t>Apocalipsis 15: 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grpSp>
        <p:nvGrpSpPr>
          <p:cNvPr id="2" name="Group 2"/>
          <p:cNvGrpSpPr/>
          <p:nvPr/>
        </p:nvGrpSpPr>
        <p:grpSpPr>
          <a:xfrm>
            <a:off x="6846230" y="2352066"/>
            <a:ext cx="5522740" cy="7276997"/>
            <a:chOff x="0" y="0"/>
            <a:chExt cx="7363653" cy="9702663"/>
          </a:xfrm>
        </p:grpSpPr>
        <p:pic>
          <p:nvPicPr>
            <p:cNvPr id="3" name="Picture 3"/>
            <p:cNvPicPr>
              <a:picLocks noChangeAspect="1"/>
            </p:cNvPicPr>
            <p:nvPr/>
          </p:nvPicPr>
          <p:blipFill>
            <a:blip r:embed="rId2"/>
            <a:srcRect l="25271" r="25271"/>
            <a:stretch>
              <a:fillRect/>
            </a:stretch>
          </p:blipFill>
          <p:spPr>
            <a:xfrm>
              <a:off x="0" y="0"/>
              <a:ext cx="7363653" cy="9702663"/>
            </a:xfrm>
            <a:prstGeom prst="rect">
              <a:avLst/>
            </a:prstGeom>
          </p:spPr>
        </p:pic>
      </p:grpSp>
      <p:grpSp>
        <p:nvGrpSpPr>
          <p:cNvPr id="4" name="Group 4"/>
          <p:cNvGrpSpPr/>
          <p:nvPr/>
        </p:nvGrpSpPr>
        <p:grpSpPr>
          <a:xfrm>
            <a:off x="12789630" y="2352066"/>
            <a:ext cx="5498370" cy="4124372"/>
            <a:chOff x="0" y="0"/>
            <a:chExt cx="7331160" cy="5499162"/>
          </a:xfrm>
        </p:grpSpPr>
        <p:pic>
          <p:nvPicPr>
            <p:cNvPr id="5" name="Picture 5"/>
            <p:cNvPicPr>
              <a:picLocks noChangeAspect="1"/>
            </p:cNvPicPr>
            <p:nvPr/>
          </p:nvPicPr>
          <p:blipFill>
            <a:blip r:embed="rId3"/>
            <a:srcRect l="5561" r="5561"/>
            <a:stretch>
              <a:fillRect/>
            </a:stretch>
          </p:blipFill>
          <p:spPr>
            <a:xfrm>
              <a:off x="0" y="0"/>
              <a:ext cx="7331160" cy="5499162"/>
            </a:xfrm>
            <a:prstGeom prst="rect">
              <a:avLst/>
            </a:prstGeom>
          </p:spPr>
        </p:pic>
      </p:grpSp>
      <p:grpSp>
        <p:nvGrpSpPr>
          <p:cNvPr id="6" name="Group 6"/>
          <p:cNvGrpSpPr/>
          <p:nvPr/>
        </p:nvGrpSpPr>
        <p:grpSpPr>
          <a:xfrm>
            <a:off x="12789630" y="6710236"/>
            <a:ext cx="5498370" cy="2918827"/>
            <a:chOff x="0" y="0"/>
            <a:chExt cx="2154273" cy="1143602"/>
          </a:xfrm>
        </p:grpSpPr>
        <p:sp>
          <p:nvSpPr>
            <p:cNvPr id="7" name="Freeform 7"/>
            <p:cNvSpPr/>
            <p:nvPr/>
          </p:nvSpPr>
          <p:spPr>
            <a:xfrm>
              <a:off x="0" y="0"/>
              <a:ext cx="2154273" cy="1143602"/>
            </a:xfrm>
            <a:custGeom>
              <a:avLst/>
              <a:gdLst/>
              <a:ahLst/>
              <a:cxnLst/>
              <a:rect l="l" t="t" r="r" b="b"/>
              <a:pathLst>
                <a:path w="2154273" h="1143602">
                  <a:moveTo>
                    <a:pt x="0" y="0"/>
                  </a:moveTo>
                  <a:lnTo>
                    <a:pt x="2154273" y="0"/>
                  </a:lnTo>
                  <a:lnTo>
                    <a:pt x="2154273" y="1143602"/>
                  </a:lnTo>
                  <a:lnTo>
                    <a:pt x="0" y="1143602"/>
                  </a:lnTo>
                  <a:close/>
                </a:path>
              </a:pathLst>
            </a:custGeom>
            <a:solidFill>
              <a:srgbClr val="FFFFFF"/>
            </a:solidFill>
          </p:spPr>
        </p:sp>
      </p:grpSp>
      <p:grpSp>
        <p:nvGrpSpPr>
          <p:cNvPr id="8" name="Group 8"/>
          <p:cNvGrpSpPr/>
          <p:nvPr/>
        </p:nvGrpSpPr>
        <p:grpSpPr>
          <a:xfrm>
            <a:off x="6494787" y="6261381"/>
            <a:ext cx="990639" cy="990639"/>
            <a:chOff x="0" y="0"/>
            <a:chExt cx="1913890" cy="1913890"/>
          </a:xfrm>
        </p:grpSpPr>
        <p:sp>
          <p:nvSpPr>
            <p:cNvPr id="9" name="Freeform 9"/>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EDB425"/>
            </a:solidFill>
          </p:spPr>
        </p:sp>
      </p:grpSp>
      <p:sp>
        <p:nvSpPr>
          <p:cNvPr id="10" name="TextBox 10"/>
          <p:cNvSpPr txBox="1"/>
          <p:nvPr/>
        </p:nvSpPr>
        <p:spPr>
          <a:xfrm>
            <a:off x="375497" y="288163"/>
            <a:ext cx="14592859" cy="1462024"/>
          </a:xfrm>
          <a:prstGeom prst="rect">
            <a:avLst/>
          </a:prstGeom>
        </p:spPr>
        <p:txBody>
          <a:bodyPr lIns="0" tIns="0" rIns="0" bIns="0" rtlCol="0" anchor="t">
            <a:spAutoFit/>
          </a:bodyPr>
          <a:lstStyle/>
          <a:p>
            <a:pPr algn="l">
              <a:lnSpc>
                <a:spcPts val="5827"/>
              </a:lnSpc>
            </a:pPr>
            <a:r>
              <a:rPr lang="en-US" sz="4699" b="1">
                <a:solidFill>
                  <a:srgbClr val="EDB425"/>
                </a:solidFill>
                <a:latin typeface="Montserrat Bold"/>
                <a:ea typeface="Montserrat Bold"/>
                <a:cs typeface="Montserrat Bold"/>
                <a:sym typeface="Montserrat Bold"/>
              </a:rPr>
              <a:t>4 . UNA VISIÓN DEL TEMPLO Y EL TABERNACULO DEL TESTIMONIO</a:t>
            </a:r>
          </a:p>
        </p:txBody>
      </p:sp>
      <p:sp>
        <p:nvSpPr>
          <p:cNvPr id="11" name="AutoShape 11"/>
          <p:cNvSpPr/>
          <p:nvPr/>
        </p:nvSpPr>
        <p:spPr>
          <a:xfrm>
            <a:off x="14968356" y="702500"/>
            <a:ext cx="3054351" cy="0"/>
          </a:xfrm>
          <a:prstGeom prst="line">
            <a:avLst/>
          </a:prstGeom>
          <a:ln w="790575" cap="rnd">
            <a:solidFill>
              <a:srgbClr val="EDB425"/>
            </a:solidFill>
            <a:prstDash val="solid"/>
            <a:headEnd type="none" w="sm" len="sm"/>
            <a:tailEnd type="none" w="sm" len="sm"/>
          </a:ln>
        </p:spPr>
      </p:sp>
      <p:sp>
        <p:nvSpPr>
          <p:cNvPr id="12" name="TextBox 12"/>
          <p:cNvSpPr txBox="1"/>
          <p:nvPr/>
        </p:nvSpPr>
        <p:spPr>
          <a:xfrm>
            <a:off x="15107440" y="522859"/>
            <a:ext cx="2741859" cy="359283"/>
          </a:xfrm>
          <a:prstGeom prst="rect">
            <a:avLst/>
          </a:prstGeom>
        </p:spPr>
        <p:txBody>
          <a:bodyPr lIns="0" tIns="0" rIns="0" bIns="0" rtlCol="0" anchor="t">
            <a:spAutoFit/>
          </a:bodyPr>
          <a:lstStyle/>
          <a:p>
            <a:pPr algn="ctr">
              <a:lnSpc>
                <a:spcPts val="2975"/>
              </a:lnSpc>
            </a:pPr>
            <a:r>
              <a:rPr lang="en-US" sz="2399" b="1">
                <a:solidFill>
                  <a:srgbClr val="FFFFFF"/>
                </a:solidFill>
                <a:latin typeface="Montserrat Bold"/>
                <a:ea typeface="Montserrat Bold"/>
                <a:cs typeface="Montserrat Bold"/>
                <a:sym typeface="Montserrat Bold"/>
              </a:rPr>
              <a:t>Apocalipsis 15: 5</a:t>
            </a:r>
          </a:p>
        </p:txBody>
      </p:sp>
      <p:sp>
        <p:nvSpPr>
          <p:cNvPr id="13" name="TextBox 13"/>
          <p:cNvSpPr txBox="1"/>
          <p:nvPr/>
        </p:nvSpPr>
        <p:spPr>
          <a:xfrm>
            <a:off x="534927" y="2602204"/>
            <a:ext cx="5700190" cy="6719571"/>
          </a:xfrm>
          <a:prstGeom prst="rect">
            <a:avLst/>
          </a:prstGeom>
        </p:spPr>
        <p:txBody>
          <a:bodyPr lIns="0" tIns="0" rIns="0" bIns="0" rtlCol="0" anchor="t">
            <a:spAutoFit/>
          </a:bodyPr>
          <a:lstStyle/>
          <a:p>
            <a:pPr algn="l">
              <a:lnSpc>
                <a:spcPts val="4479"/>
              </a:lnSpc>
            </a:pPr>
            <a:r>
              <a:rPr lang="en-US" sz="3199">
                <a:solidFill>
                  <a:srgbClr val="FFFFFF"/>
                </a:solidFill>
                <a:latin typeface="Montserrat"/>
                <a:ea typeface="Montserrat"/>
                <a:cs typeface="Montserrat"/>
                <a:sym typeface="Montserrat"/>
              </a:rPr>
              <a:t>Una autorización se concede a los siete ángeles para el derramamiento de las últimas plagas, la autorización sale del tabernáculo del testimonio, del lugar santo.</a:t>
            </a:r>
          </a:p>
          <a:p>
            <a:pPr algn="l">
              <a:lnSpc>
                <a:spcPts val="4479"/>
              </a:lnSpc>
            </a:pPr>
            <a:endParaRPr lang="en-US" sz="3199">
              <a:solidFill>
                <a:srgbClr val="FFFFFF"/>
              </a:solidFill>
              <a:latin typeface="Montserrat"/>
              <a:ea typeface="Montserrat"/>
              <a:cs typeface="Montserrat"/>
              <a:sym typeface="Montserrat"/>
            </a:endParaRPr>
          </a:p>
          <a:p>
            <a:pPr algn="l">
              <a:lnSpc>
                <a:spcPts val="4479"/>
              </a:lnSpc>
            </a:pPr>
            <a:r>
              <a:rPr lang="en-US" sz="3199">
                <a:solidFill>
                  <a:srgbClr val="FFFFFF"/>
                </a:solidFill>
                <a:latin typeface="Montserrat"/>
                <a:ea typeface="Montserrat"/>
                <a:cs typeface="Montserrat"/>
                <a:sym typeface="Montserrat"/>
              </a:rPr>
              <a:t>Los juicios de Dios no son vengativos, pues proceden del lugar santo, son juicios justificados.</a:t>
            </a:r>
          </a:p>
        </p:txBody>
      </p:sp>
      <p:sp>
        <p:nvSpPr>
          <p:cNvPr id="14" name="TextBox 14"/>
          <p:cNvSpPr txBox="1"/>
          <p:nvPr/>
        </p:nvSpPr>
        <p:spPr>
          <a:xfrm>
            <a:off x="12884100" y="6748202"/>
            <a:ext cx="5309430" cy="2785746"/>
          </a:xfrm>
          <a:prstGeom prst="rect">
            <a:avLst/>
          </a:prstGeom>
        </p:spPr>
        <p:txBody>
          <a:bodyPr lIns="0" tIns="0" rIns="0" bIns="0" rtlCol="0" anchor="t">
            <a:spAutoFit/>
          </a:bodyPr>
          <a:lstStyle/>
          <a:p>
            <a:pPr algn="ctr">
              <a:lnSpc>
                <a:spcPts val="4479"/>
              </a:lnSpc>
            </a:pPr>
            <a:r>
              <a:rPr lang="en-US" sz="3199">
                <a:solidFill>
                  <a:srgbClr val="222A35"/>
                </a:solidFill>
                <a:latin typeface="Montserrat"/>
                <a:ea typeface="Montserrat"/>
                <a:cs typeface="Montserrat"/>
                <a:sym typeface="Montserrat"/>
              </a:rPr>
              <a:t>Nadie puede entrar al templo que esta lleno de la presencia del Señor, símbolo de juicio inminente.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6762642" cy="10287000"/>
          </a:xfrm>
          <a:prstGeom prst="rect">
            <a:avLst/>
          </a:prstGeom>
          <a:solidFill>
            <a:srgbClr val="222A35"/>
          </a:solidFill>
        </p:spPr>
      </p:sp>
      <p:grpSp>
        <p:nvGrpSpPr>
          <p:cNvPr id="3" name="Group 3"/>
          <p:cNvGrpSpPr/>
          <p:nvPr/>
        </p:nvGrpSpPr>
        <p:grpSpPr>
          <a:xfrm>
            <a:off x="656696" y="1190842"/>
            <a:ext cx="5496595" cy="8244892"/>
            <a:chOff x="0" y="0"/>
            <a:chExt cx="6350000" cy="9525000"/>
          </a:xfrm>
        </p:grpSpPr>
        <p:sp>
          <p:nvSpPr>
            <p:cNvPr id="4" name="Freeform 4"/>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50092" r="-50092"/>
              </a:stretch>
            </a:blipFill>
          </p:spPr>
        </p:sp>
      </p:grpSp>
      <p:grpSp>
        <p:nvGrpSpPr>
          <p:cNvPr id="5" name="Group 5"/>
          <p:cNvGrpSpPr/>
          <p:nvPr/>
        </p:nvGrpSpPr>
        <p:grpSpPr>
          <a:xfrm>
            <a:off x="16896771" y="-1172825"/>
            <a:ext cx="2201525" cy="2201525"/>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22A35"/>
            </a:solidFill>
          </p:spPr>
        </p:sp>
      </p:grpSp>
      <p:grpSp>
        <p:nvGrpSpPr>
          <p:cNvPr id="7" name="Group 7"/>
          <p:cNvGrpSpPr/>
          <p:nvPr/>
        </p:nvGrpSpPr>
        <p:grpSpPr>
          <a:xfrm>
            <a:off x="0" y="0"/>
            <a:ext cx="1563803" cy="1563803"/>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DB425"/>
            </a:solidFill>
          </p:spPr>
        </p:sp>
      </p:grpSp>
      <p:sp>
        <p:nvSpPr>
          <p:cNvPr id="9" name="Freeform 9"/>
          <p:cNvSpPr/>
          <p:nvPr/>
        </p:nvSpPr>
        <p:spPr>
          <a:xfrm>
            <a:off x="7330515" y="2100807"/>
            <a:ext cx="1448982" cy="1290911"/>
          </a:xfrm>
          <a:custGeom>
            <a:avLst/>
            <a:gdLst/>
            <a:ahLst/>
            <a:cxnLst/>
            <a:rect l="l" t="t" r="r" b="b"/>
            <a:pathLst>
              <a:path w="1448982" h="1290911">
                <a:moveTo>
                  <a:pt x="0" y="0"/>
                </a:moveTo>
                <a:lnTo>
                  <a:pt x="1448982" y="0"/>
                </a:lnTo>
                <a:lnTo>
                  <a:pt x="1448982" y="1290912"/>
                </a:lnTo>
                <a:lnTo>
                  <a:pt x="0" y="12909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0" name="Group 10"/>
          <p:cNvGrpSpPr/>
          <p:nvPr/>
        </p:nvGrpSpPr>
        <p:grpSpPr>
          <a:xfrm>
            <a:off x="7045003" y="6314215"/>
            <a:ext cx="2164745" cy="2013668"/>
            <a:chOff x="0" y="0"/>
            <a:chExt cx="2886327" cy="2684891"/>
          </a:xfrm>
        </p:grpSpPr>
        <p:sp>
          <p:nvSpPr>
            <p:cNvPr id="11" name="Freeform 11"/>
            <p:cNvSpPr/>
            <p:nvPr/>
          </p:nvSpPr>
          <p:spPr>
            <a:xfrm>
              <a:off x="604462" y="0"/>
              <a:ext cx="1677403" cy="1721215"/>
            </a:xfrm>
            <a:custGeom>
              <a:avLst/>
              <a:gdLst/>
              <a:ahLst/>
              <a:cxnLst/>
              <a:rect l="l" t="t" r="r" b="b"/>
              <a:pathLst>
                <a:path w="1677403" h="1721215">
                  <a:moveTo>
                    <a:pt x="0" y="0"/>
                  </a:moveTo>
                  <a:lnTo>
                    <a:pt x="1677403" y="0"/>
                  </a:lnTo>
                  <a:lnTo>
                    <a:pt x="1677403" y="1721215"/>
                  </a:lnTo>
                  <a:lnTo>
                    <a:pt x="0" y="17212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2"/>
            <p:cNvSpPr txBox="1"/>
            <p:nvPr/>
          </p:nvSpPr>
          <p:spPr>
            <a:xfrm>
              <a:off x="0" y="1825990"/>
              <a:ext cx="2886327" cy="858901"/>
            </a:xfrm>
            <a:prstGeom prst="rect">
              <a:avLst/>
            </a:prstGeom>
          </p:spPr>
          <p:txBody>
            <a:bodyPr lIns="0" tIns="0" rIns="0" bIns="0" rtlCol="0" anchor="t">
              <a:spAutoFit/>
            </a:bodyPr>
            <a:lstStyle/>
            <a:p>
              <a:pPr algn="ctr">
                <a:lnSpc>
                  <a:spcPts val="2604"/>
                </a:lnSpc>
              </a:pPr>
              <a:r>
                <a:rPr lang="en-US" sz="2100" b="1">
                  <a:solidFill>
                    <a:srgbClr val="008037"/>
                  </a:solidFill>
                  <a:latin typeface="Montserrat Bold"/>
                  <a:ea typeface="Montserrat Bold"/>
                  <a:cs typeface="Montserrat Bold"/>
                  <a:sym typeface="Montserrat Bold"/>
                </a:rPr>
                <a:t>Respuesta Bíblica</a:t>
              </a:r>
            </a:p>
          </p:txBody>
        </p:sp>
      </p:grpSp>
      <p:sp>
        <p:nvSpPr>
          <p:cNvPr id="13" name="TextBox 13"/>
          <p:cNvSpPr txBox="1"/>
          <p:nvPr/>
        </p:nvSpPr>
        <p:spPr>
          <a:xfrm>
            <a:off x="7045003" y="450305"/>
            <a:ext cx="10952530" cy="728599"/>
          </a:xfrm>
          <a:prstGeom prst="rect">
            <a:avLst/>
          </a:prstGeom>
        </p:spPr>
        <p:txBody>
          <a:bodyPr lIns="0" tIns="0" rIns="0" bIns="0" rtlCol="0" anchor="t">
            <a:spAutoFit/>
          </a:bodyPr>
          <a:lstStyle/>
          <a:p>
            <a:pPr algn="l">
              <a:lnSpc>
                <a:spcPts val="5827"/>
              </a:lnSpc>
            </a:pPr>
            <a:r>
              <a:rPr lang="en-US" sz="4699" b="1">
                <a:solidFill>
                  <a:srgbClr val="EDB425"/>
                </a:solidFill>
                <a:latin typeface="Montserrat Bold"/>
                <a:ea typeface="Montserrat Bold"/>
                <a:cs typeface="Montserrat Bold"/>
                <a:sym typeface="Montserrat Bold"/>
              </a:rPr>
              <a:t>PARA REDARGÜIR...</a:t>
            </a:r>
          </a:p>
        </p:txBody>
      </p:sp>
      <p:sp>
        <p:nvSpPr>
          <p:cNvPr id="14" name="TextBox 14"/>
          <p:cNvSpPr txBox="1"/>
          <p:nvPr/>
        </p:nvSpPr>
        <p:spPr>
          <a:xfrm>
            <a:off x="9347370" y="1919993"/>
            <a:ext cx="8497764" cy="2172970"/>
          </a:xfrm>
          <a:prstGeom prst="rect">
            <a:avLst/>
          </a:prstGeom>
        </p:spPr>
        <p:txBody>
          <a:bodyPr lIns="0" tIns="0" rIns="0" bIns="0" rtlCol="0" anchor="t">
            <a:spAutoFit/>
          </a:bodyPr>
          <a:lstStyle/>
          <a:p>
            <a:pPr algn="just">
              <a:lnSpc>
                <a:spcPts val="4339"/>
              </a:lnSpc>
            </a:pPr>
            <a:r>
              <a:rPr lang="en-US" sz="3499">
                <a:solidFill>
                  <a:srgbClr val="222A35"/>
                </a:solidFill>
                <a:latin typeface="Montserrat"/>
                <a:ea typeface="Montserrat"/>
                <a:cs typeface="Montserrat"/>
                <a:sym typeface="Montserrat"/>
              </a:rPr>
              <a:t>En los tiempos de la tribulación, la acción para salvación será casi imposible, porque el Espíritu Santo será quitado. </a:t>
            </a:r>
          </a:p>
        </p:txBody>
      </p:sp>
      <p:sp>
        <p:nvSpPr>
          <p:cNvPr id="15" name="TextBox 15"/>
          <p:cNvSpPr txBox="1"/>
          <p:nvPr/>
        </p:nvSpPr>
        <p:spPr>
          <a:xfrm>
            <a:off x="6972633" y="3382194"/>
            <a:ext cx="2164745" cy="322707"/>
          </a:xfrm>
          <a:prstGeom prst="rect">
            <a:avLst/>
          </a:prstGeom>
        </p:spPr>
        <p:txBody>
          <a:bodyPr lIns="0" tIns="0" rIns="0" bIns="0" rtlCol="0" anchor="t">
            <a:spAutoFit/>
          </a:bodyPr>
          <a:lstStyle/>
          <a:p>
            <a:pPr algn="ctr">
              <a:lnSpc>
                <a:spcPts val="2604"/>
              </a:lnSpc>
            </a:pPr>
            <a:r>
              <a:rPr lang="en-US" sz="2100" b="1">
                <a:solidFill>
                  <a:srgbClr val="FF1616"/>
                </a:solidFill>
                <a:latin typeface="Montserrat Bold"/>
                <a:ea typeface="Montserrat Bold"/>
                <a:cs typeface="Montserrat Bold"/>
                <a:sym typeface="Montserrat Bold"/>
              </a:rPr>
              <a:t>Error</a:t>
            </a:r>
          </a:p>
        </p:txBody>
      </p:sp>
      <p:sp>
        <p:nvSpPr>
          <p:cNvPr id="16" name="TextBox 16"/>
          <p:cNvSpPr txBox="1"/>
          <p:nvPr/>
        </p:nvSpPr>
        <p:spPr>
          <a:xfrm>
            <a:off x="9347370" y="4987298"/>
            <a:ext cx="8497764" cy="4344670"/>
          </a:xfrm>
          <a:prstGeom prst="rect">
            <a:avLst/>
          </a:prstGeom>
        </p:spPr>
        <p:txBody>
          <a:bodyPr lIns="0" tIns="0" rIns="0" bIns="0" rtlCol="0" anchor="t">
            <a:spAutoFit/>
          </a:bodyPr>
          <a:lstStyle/>
          <a:p>
            <a:pPr algn="just">
              <a:lnSpc>
                <a:spcPts val="4339"/>
              </a:lnSpc>
            </a:pPr>
            <a:r>
              <a:rPr lang="en-US" sz="3499" dirty="0">
                <a:solidFill>
                  <a:srgbClr val="222A35"/>
                </a:solidFill>
                <a:latin typeface="Montserrat"/>
                <a:ea typeface="Montserrat"/>
                <a:cs typeface="Montserrat"/>
                <a:sym typeface="Montserrat"/>
              </a:rPr>
              <a:t>En </a:t>
            </a:r>
            <a:r>
              <a:rPr lang="en-US" sz="3499" dirty="0" err="1">
                <a:solidFill>
                  <a:srgbClr val="222A35"/>
                </a:solidFill>
                <a:latin typeface="Montserrat"/>
                <a:ea typeface="Montserrat"/>
                <a:cs typeface="Montserrat"/>
                <a:sym typeface="Montserrat"/>
              </a:rPr>
              <a:t>Apocalipsis</a:t>
            </a:r>
            <a:r>
              <a:rPr lang="en-US" sz="3499" dirty="0">
                <a:solidFill>
                  <a:srgbClr val="222A35"/>
                </a:solidFill>
                <a:latin typeface="Montserrat"/>
                <a:ea typeface="Montserrat"/>
                <a:cs typeface="Montserrat"/>
                <a:sym typeface="Montserrat"/>
              </a:rPr>
              <a:t> 7:9 se </a:t>
            </a:r>
            <a:r>
              <a:rPr lang="en-US" sz="3499" dirty="0" err="1">
                <a:solidFill>
                  <a:srgbClr val="222A35"/>
                </a:solidFill>
                <a:latin typeface="Montserrat"/>
                <a:ea typeface="Montserrat"/>
                <a:cs typeface="Montserrat"/>
                <a:sym typeface="Montserrat"/>
              </a:rPr>
              <a:t>muestra</a:t>
            </a:r>
            <a:r>
              <a:rPr lang="en-US" sz="3499" dirty="0">
                <a:solidFill>
                  <a:srgbClr val="222A35"/>
                </a:solidFill>
                <a:latin typeface="Montserrat"/>
                <a:ea typeface="Montserrat"/>
                <a:cs typeface="Montserrat"/>
                <a:sym typeface="Montserrat"/>
              </a:rPr>
              <a:t> </a:t>
            </a:r>
            <a:r>
              <a:rPr lang="en-US" sz="3499" dirty="0" err="1">
                <a:solidFill>
                  <a:srgbClr val="222A35"/>
                </a:solidFill>
                <a:latin typeface="Montserrat"/>
                <a:ea typeface="Montserrat"/>
                <a:cs typeface="Montserrat"/>
                <a:sym typeface="Montserrat"/>
              </a:rPr>
              <a:t>una</a:t>
            </a:r>
            <a:r>
              <a:rPr lang="en-US" sz="3499" dirty="0">
                <a:solidFill>
                  <a:srgbClr val="222A35"/>
                </a:solidFill>
                <a:latin typeface="Montserrat"/>
                <a:ea typeface="Montserrat"/>
                <a:cs typeface="Montserrat"/>
                <a:sym typeface="Montserrat"/>
              </a:rPr>
              <a:t> gran </a:t>
            </a:r>
            <a:r>
              <a:rPr lang="en-US" sz="3499" dirty="0" err="1">
                <a:solidFill>
                  <a:srgbClr val="222A35"/>
                </a:solidFill>
                <a:latin typeface="Montserrat"/>
                <a:ea typeface="Montserrat"/>
                <a:cs typeface="Montserrat"/>
                <a:sym typeface="Montserrat"/>
              </a:rPr>
              <a:t>multitud</a:t>
            </a:r>
            <a:r>
              <a:rPr lang="en-US" sz="3499" dirty="0">
                <a:solidFill>
                  <a:srgbClr val="222A35"/>
                </a:solidFill>
                <a:latin typeface="Montserrat"/>
                <a:ea typeface="Montserrat"/>
                <a:cs typeface="Montserrat"/>
                <a:sym typeface="Montserrat"/>
              </a:rPr>
              <a:t> </a:t>
            </a:r>
            <a:r>
              <a:rPr lang="en-US" sz="3499" dirty="0" err="1">
                <a:solidFill>
                  <a:srgbClr val="222A35"/>
                </a:solidFill>
                <a:latin typeface="Montserrat"/>
                <a:ea typeface="Montserrat"/>
                <a:cs typeface="Montserrat"/>
                <a:sym typeface="Montserrat"/>
              </a:rPr>
              <a:t>delante</a:t>
            </a:r>
            <a:r>
              <a:rPr lang="en-US" sz="3499" dirty="0">
                <a:solidFill>
                  <a:srgbClr val="222A35"/>
                </a:solidFill>
                <a:latin typeface="Montserrat"/>
                <a:ea typeface="Montserrat"/>
                <a:cs typeface="Montserrat"/>
                <a:sym typeface="Montserrat"/>
              </a:rPr>
              <a:t> del </a:t>
            </a:r>
            <a:r>
              <a:rPr lang="en-US" sz="3499" dirty="0" err="1">
                <a:solidFill>
                  <a:srgbClr val="222A35"/>
                </a:solidFill>
                <a:latin typeface="Montserrat"/>
                <a:ea typeface="Montserrat"/>
                <a:cs typeface="Montserrat"/>
                <a:sym typeface="Montserrat"/>
              </a:rPr>
              <a:t>trono</a:t>
            </a:r>
            <a:r>
              <a:rPr lang="en-US" sz="3499" dirty="0">
                <a:solidFill>
                  <a:srgbClr val="222A35"/>
                </a:solidFill>
                <a:latin typeface="Montserrat"/>
                <a:ea typeface="Montserrat"/>
                <a:cs typeface="Montserrat"/>
                <a:sym typeface="Montserrat"/>
              </a:rPr>
              <a:t> y el </a:t>
            </a:r>
            <a:r>
              <a:rPr lang="en-US" sz="3499" dirty="0" smtClean="0">
                <a:solidFill>
                  <a:srgbClr val="222A35"/>
                </a:solidFill>
                <a:latin typeface="Montserrat"/>
                <a:ea typeface="Montserrat"/>
                <a:cs typeface="Montserrat"/>
                <a:sym typeface="Montserrat"/>
              </a:rPr>
              <a:t>Cordero, </a:t>
            </a:r>
            <a:r>
              <a:rPr lang="en-US" sz="3499" dirty="0" err="1">
                <a:solidFill>
                  <a:srgbClr val="222A35"/>
                </a:solidFill>
                <a:latin typeface="Montserrat"/>
                <a:ea typeface="Montserrat"/>
                <a:cs typeface="Montserrat"/>
                <a:sym typeface="Montserrat"/>
              </a:rPr>
              <a:t>vestidos</a:t>
            </a:r>
            <a:r>
              <a:rPr lang="en-US" sz="3499" dirty="0">
                <a:solidFill>
                  <a:srgbClr val="222A35"/>
                </a:solidFill>
                <a:latin typeface="Montserrat"/>
                <a:ea typeface="Montserrat"/>
                <a:cs typeface="Montserrat"/>
                <a:sym typeface="Montserrat"/>
              </a:rPr>
              <a:t> de </a:t>
            </a:r>
            <a:r>
              <a:rPr lang="en-US" sz="3499" dirty="0" err="1">
                <a:solidFill>
                  <a:srgbClr val="222A35"/>
                </a:solidFill>
                <a:latin typeface="Montserrat"/>
                <a:ea typeface="Montserrat"/>
                <a:cs typeface="Montserrat"/>
                <a:sym typeface="Montserrat"/>
              </a:rPr>
              <a:t>ropas</a:t>
            </a:r>
            <a:r>
              <a:rPr lang="en-US" sz="3499" dirty="0">
                <a:solidFill>
                  <a:srgbClr val="222A35"/>
                </a:solidFill>
                <a:latin typeface="Montserrat"/>
                <a:ea typeface="Montserrat"/>
                <a:cs typeface="Montserrat"/>
                <a:sym typeface="Montserrat"/>
              </a:rPr>
              <a:t> </a:t>
            </a:r>
            <a:r>
              <a:rPr lang="en-US" sz="3499" dirty="0" err="1">
                <a:solidFill>
                  <a:srgbClr val="222A35"/>
                </a:solidFill>
                <a:latin typeface="Montserrat"/>
                <a:ea typeface="Montserrat"/>
                <a:cs typeface="Montserrat"/>
                <a:sym typeface="Montserrat"/>
              </a:rPr>
              <a:t>blancas</a:t>
            </a:r>
            <a:r>
              <a:rPr lang="en-US" sz="3499" dirty="0">
                <a:solidFill>
                  <a:srgbClr val="222A35"/>
                </a:solidFill>
                <a:latin typeface="Montserrat"/>
                <a:ea typeface="Montserrat"/>
                <a:cs typeface="Montserrat"/>
                <a:sym typeface="Montserrat"/>
              </a:rPr>
              <a:t>, en el </a:t>
            </a:r>
            <a:r>
              <a:rPr lang="en-US" sz="3499" dirty="0" err="1">
                <a:solidFill>
                  <a:srgbClr val="222A35"/>
                </a:solidFill>
                <a:latin typeface="Montserrat"/>
                <a:ea typeface="Montserrat"/>
                <a:cs typeface="Montserrat"/>
                <a:sym typeface="Montserrat"/>
              </a:rPr>
              <a:t>capitulo</a:t>
            </a:r>
            <a:r>
              <a:rPr lang="en-US" sz="3499" dirty="0">
                <a:solidFill>
                  <a:srgbClr val="222A35"/>
                </a:solidFill>
                <a:latin typeface="Montserrat"/>
                <a:ea typeface="Montserrat"/>
                <a:cs typeface="Montserrat"/>
                <a:sym typeface="Montserrat"/>
              </a:rPr>
              <a:t> 15 </a:t>
            </a:r>
            <a:r>
              <a:rPr lang="en-US" sz="3499" dirty="0" err="1">
                <a:solidFill>
                  <a:srgbClr val="222A35"/>
                </a:solidFill>
                <a:latin typeface="Montserrat"/>
                <a:ea typeface="Montserrat"/>
                <a:cs typeface="Montserrat"/>
                <a:sym typeface="Montserrat"/>
              </a:rPr>
              <a:t>vemos</a:t>
            </a:r>
            <a:r>
              <a:rPr lang="en-US" sz="3499" dirty="0">
                <a:solidFill>
                  <a:srgbClr val="222A35"/>
                </a:solidFill>
                <a:latin typeface="Montserrat"/>
                <a:ea typeface="Montserrat"/>
                <a:cs typeface="Montserrat"/>
                <a:sym typeface="Montserrat"/>
              </a:rPr>
              <a:t> a los </a:t>
            </a:r>
            <a:r>
              <a:rPr lang="en-US" sz="3499" dirty="0" err="1">
                <a:solidFill>
                  <a:srgbClr val="222A35"/>
                </a:solidFill>
                <a:latin typeface="Montserrat"/>
                <a:ea typeface="Montserrat"/>
                <a:cs typeface="Montserrat"/>
                <a:sym typeface="Montserrat"/>
              </a:rPr>
              <a:t>redimidos</a:t>
            </a:r>
            <a:r>
              <a:rPr lang="en-US" sz="3499" dirty="0">
                <a:solidFill>
                  <a:srgbClr val="222A35"/>
                </a:solidFill>
                <a:latin typeface="Montserrat"/>
                <a:ea typeface="Montserrat"/>
                <a:cs typeface="Montserrat"/>
                <a:sym typeface="Montserrat"/>
              </a:rPr>
              <a:t> de la </a:t>
            </a:r>
            <a:r>
              <a:rPr lang="en-US" sz="3499" dirty="0" err="1">
                <a:solidFill>
                  <a:srgbClr val="222A35"/>
                </a:solidFill>
                <a:latin typeface="Montserrat"/>
                <a:ea typeface="Montserrat"/>
                <a:cs typeface="Montserrat"/>
                <a:sym typeface="Montserrat"/>
              </a:rPr>
              <a:t>tribulación</a:t>
            </a:r>
            <a:r>
              <a:rPr lang="en-US" sz="3499" dirty="0">
                <a:solidFill>
                  <a:srgbClr val="222A35"/>
                </a:solidFill>
                <a:latin typeface="Montserrat"/>
                <a:ea typeface="Montserrat"/>
                <a:cs typeface="Montserrat"/>
                <a:sym typeface="Montserrat"/>
              </a:rPr>
              <a:t> </a:t>
            </a:r>
            <a:r>
              <a:rPr lang="en-US" sz="3499" dirty="0" err="1">
                <a:solidFill>
                  <a:srgbClr val="222A35"/>
                </a:solidFill>
                <a:latin typeface="Montserrat"/>
                <a:ea typeface="Montserrat"/>
                <a:cs typeface="Montserrat"/>
                <a:sym typeface="Montserrat"/>
              </a:rPr>
              <a:t>victoriosos</a:t>
            </a:r>
            <a:r>
              <a:rPr lang="en-US" sz="3499" dirty="0">
                <a:solidFill>
                  <a:srgbClr val="222A35"/>
                </a:solidFill>
                <a:latin typeface="Montserrat"/>
                <a:ea typeface="Montserrat"/>
                <a:cs typeface="Montserrat"/>
                <a:sym typeface="Montserrat"/>
              </a:rPr>
              <a:t> </a:t>
            </a:r>
            <a:r>
              <a:rPr lang="en-US" sz="3499" dirty="0" err="1">
                <a:solidFill>
                  <a:srgbClr val="222A35"/>
                </a:solidFill>
                <a:latin typeface="Montserrat"/>
                <a:ea typeface="Montserrat"/>
                <a:cs typeface="Montserrat"/>
                <a:sym typeface="Montserrat"/>
              </a:rPr>
              <a:t>mostrando</a:t>
            </a:r>
            <a:r>
              <a:rPr lang="en-US" sz="3499" dirty="0">
                <a:solidFill>
                  <a:srgbClr val="222A35"/>
                </a:solidFill>
                <a:latin typeface="Montserrat"/>
                <a:ea typeface="Montserrat"/>
                <a:cs typeface="Montserrat"/>
                <a:sym typeface="Montserrat"/>
              </a:rPr>
              <a:t> la </a:t>
            </a:r>
            <a:r>
              <a:rPr lang="en-US" sz="3499" dirty="0" err="1">
                <a:solidFill>
                  <a:srgbClr val="222A35"/>
                </a:solidFill>
                <a:latin typeface="Montserrat"/>
                <a:ea typeface="Montserrat"/>
                <a:cs typeface="Montserrat"/>
                <a:sym typeface="Montserrat"/>
              </a:rPr>
              <a:t>obra</a:t>
            </a:r>
            <a:r>
              <a:rPr lang="en-US" sz="3499" dirty="0">
                <a:solidFill>
                  <a:srgbClr val="222A35"/>
                </a:solidFill>
                <a:latin typeface="Montserrat"/>
                <a:ea typeface="Montserrat"/>
                <a:cs typeface="Montserrat"/>
                <a:sym typeface="Montserrat"/>
              </a:rPr>
              <a:t> del Espiritu Santo (</a:t>
            </a:r>
            <a:r>
              <a:rPr lang="en-US" sz="3499" dirty="0" err="1">
                <a:solidFill>
                  <a:srgbClr val="222A35"/>
                </a:solidFill>
                <a:latin typeface="Montserrat"/>
                <a:ea typeface="Montserrat"/>
                <a:cs typeface="Montserrat"/>
                <a:sym typeface="Montserrat"/>
              </a:rPr>
              <a:t>Convencer</a:t>
            </a:r>
            <a:r>
              <a:rPr lang="en-US" sz="3499" dirty="0">
                <a:solidFill>
                  <a:srgbClr val="222A35"/>
                </a:solidFill>
                <a:latin typeface="Montserrat"/>
                <a:ea typeface="Montserrat"/>
                <a:cs typeface="Montserrat"/>
                <a:sym typeface="Montserrat"/>
              </a:rPr>
              <a:t> al </a:t>
            </a:r>
            <a:r>
              <a:rPr lang="en-US" sz="3499" dirty="0" err="1">
                <a:solidFill>
                  <a:srgbClr val="222A35"/>
                </a:solidFill>
                <a:latin typeface="Montserrat"/>
                <a:ea typeface="Montserrat"/>
                <a:cs typeface="Montserrat"/>
                <a:sym typeface="Montserrat"/>
              </a:rPr>
              <a:t>mundo</a:t>
            </a:r>
            <a:r>
              <a:rPr lang="en-US" sz="3499" dirty="0">
                <a:solidFill>
                  <a:srgbClr val="222A35"/>
                </a:solidFill>
                <a:latin typeface="Montserrat"/>
                <a:ea typeface="Montserrat"/>
                <a:cs typeface="Montserrat"/>
                <a:sym typeface="Montserrat"/>
              </a:rPr>
              <a:t> de </a:t>
            </a:r>
            <a:r>
              <a:rPr lang="en-US" sz="3499" dirty="0" err="1">
                <a:solidFill>
                  <a:srgbClr val="222A35"/>
                </a:solidFill>
                <a:latin typeface="Montserrat"/>
                <a:ea typeface="Montserrat"/>
                <a:cs typeface="Montserrat"/>
                <a:sym typeface="Montserrat"/>
              </a:rPr>
              <a:t>pecado</a:t>
            </a:r>
            <a:r>
              <a:rPr lang="en-US" sz="3499" dirty="0">
                <a:solidFill>
                  <a:srgbClr val="222A35"/>
                </a:solidFill>
                <a:latin typeface="Montserrat"/>
                <a:ea typeface="Montserrat"/>
                <a:cs typeface="Montserrat"/>
                <a:sym typeface="Montserrat"/>
              </a:rPr>
              <a:t>, </a:t>
            </a:r>
            <a:r>
              <a:rPr lang="en-US" sz="3499" dirty="0" err="1">
                <a:solidFill>
                  <a:srgbClr val="222A35"/>
                </a:solidFill>
                <a:latin typeface="Montserrat"/>
                <a:ea typeface="Montserrat"/>
                <a:cs typeface="Montserrat"/>
                <a:sym typeface="Montserrat"/>
              </a:rPr>
              <a:t>justicia</a:t>
            </a:r>
            <a:r>
              <a:rPr lang="en-US" sz="3499" dirty="0">
                <a:solidFill>
                  <a:srgbClr val="222A35"/>
                </a:solidFill>
                <a:latin typeface="Montserrat"/>
                <a:ea typeface="Montserrat"/>
                <a:cs typeface="Montserrat"/>
                <a:sym typeface="Montserrat"/>
              </a:rPr>
              <a:t> y </a:t>
            </a:r>
            <a:r>
              <a:rPr lang="en-US" sz="3499" dirty="0" err="1">
                <a:solidFill>
                  <a:srgbClr val="222A35"/>
                </a:solidFill>
                <a:latin typeface="Montserrat"/>
                <a:ea typeface="Montserrat"/>
                <a:cs typeface="Montserrat"/>
                <a:sym typeface="Montserrat"/>
              </a:rPr>
              <a:t>juicio</a:t>
            </a:r>
            <a:r>
              <a:rPr lang="en-US" sz="3499" dirty="0">
                <a:solidFill>
                  <a:srgbClr val="222A35"/>
                </a:solidFill>
                <a:latin typeface="Montserrat"/>
                <a:ea typeface="Montserrat"/>
                <a:cs typeface="Montserrat"/>
                <a:sym typeface="Montserrat"/>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746</Words>
  <Application>Microsoft Office PowerPoint</Application>
  <PresentationFormat>Personalizado</PresentationFormat>
  <Paragraphs>57</Paragraphs>
  <Slides>11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11</vt:i4>
      </vt:variant>
    </vt:vector>
  </HeadingPairs>
  <TitlesOfParts>
    <vt:vector size="16" baseType="lpstr">
      <vt:lpstr>Calibri</vt:lpstr>
      <vt:lpstr>Montserrat</vt:lpstr>
      <vt:lpstr>Montserrat Bold</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Copia de ED 11052025 Las últimas plagas y el cántico de los redimidos </dc:title>
  <cp:lastModifiedBy>ACER</cp:lastModifiedBy>
  <cp:revision>2</cp:revision>
  <dcterms:created xsi:type="dcterms:W3CDTF">2006-08-16T00:00:00Z</dcterms:created>
  <dcterms:modified xsi:type="dcterms:W3CDTF">2025-05-05T19:36:03Z</dcterms:modified>
  <dc:identifier>DAGmQFmtAJw</dc:identifier>
</cp:coreProperties>
</file>