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7"/>
  </p:notesMasterIdLst>
  <p:handoutMasterIdLst>
    <p:handoutMasterId r:id="rId18"/>
  </p:handoutMasterIdLst>
  <p:sldIdLst>
    <p:sldId id="257" r:id="rId5"/>
    <p:sldId id="261" r:id="rId6"/>
    <p:sldId id="266" r:id="rId7"/>
    <p:sldId id="273" r:id="rId8"/>
    <p:sldId id="274" r:id="rId9"/>
    <p:sldId id="275" r:id="rId10"/>
    <p:sldId id="276" r:id="rId11"/>
    <p:sldId id="277" r:id="rId12"/>
    <p:sldId id="278" r:id="rId13"/>
    <p:sldId id="279" r:id="rId14"/>
    <p:sldId id="280" r:id="rId15"/>
    <p:sldId id="281" r:id="rId16"/>
  </p:sldIdLst>
  <p:sldSz cx="12192000" cy="6858000"/>
  <p:notesSz cx="6858000" cy="9144000"/>
  <p:defaultTextStyle>
    <a:defPPr rtl="0">
      <a:defRPr lang="es-mx"/>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5" autoAdjust="0"/>
  </p:normalViewPr>
  <p:slideViewPr>
    <p:cSldViewPr snapToGrid="0" snapToObjects="1">
      <p:cViewPr varScale="1">
        <p:scale>
          <a:sx n="68" d="100"/>
          <a:sy n="68" d="100"/>
        </p:scale>
        <p:origin x="77" y="403"/>
      </p:cViewPr>
      <p:guideLst/>
    </p:cSldViewPr>
  </p:slideViewPr>
  <p:notesTextViewPr>
    <p:cViewPr>
      <p:scale>
        <a:sx n="1" d="1"/>
        <a:sy n="1" d="1"/>
      </p:scale>
      <p:origin x="0" y="0"/>
    </p:cViewPr>
  </p:notesTextViewPr>
  <p:notesViewPr>
    <p:cSldViewPr snapToGrid="0" snapToObjects="1">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SIGLO XX</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Hoja1!$A$2:$A$3</c:f>
              <c:strCache>
                <c:ptCount val="2"/>
                <c:pt idx="0">
                  <c:v>EVANGELICOS</c:v>
                </c:pt>
                <c:pt idx="1">
                  <c:v>OTROS</c:v>
                </c:pt>
              </c:strCache>
            </c:strRef>
          </c:cat>
          <c:val>
            <c:numRef>
              <c:f>Hoja1!$B$2:$B$3</c:f>
              <c:numCache>
                <c:formatCode>General</c:formatCode>
                <c:ptCount val="2"/>
                <c:pt idx="0">
                  <c:v>1</c:v>
                </c:pt>
                <c:pt idx="1">
                  <c:v>99</c:v>
                </c:pt>
              </c:numCache>
            </c:numRef>
          </c:val>
          <c:extLst>
            <c:ext xmlns:c16="http://schemas.microsoft.com/office/drawing/2014/chart" uri="{C3380CC4-5D6E-409C-BE32-E72D297353CC}">
              <c16:uniqueId val="{00000000-2177-41C8-A928-CE549777231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7E71EAF-A5EF-45AD-BE10-4EC8B6D1CE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FAADC4A-2840-4333-BAF8-61F6221959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EE7453-2EDA-4472-B146-9831E59A486F}" type="datetime1">
              <a:rPr lang="es-MX" smtClean="0"/>
              <a:t>01/05/2025</a:t>
            </a:fld>
            <a:endParaRPr lang="es-MX"/>
          </a:p>
        </p:txBody>
      </p:sp>
      <p:sp>
        <p:nvSpPr>
          <p:cNvPr id="4" name="Marcador de pie de página 3">
            <a:extLst>
              <a:ext uri="{FF2B5EF4-FFF2-40B4-BE49-F238E27FC236}">
                <a16:creationId xmlns:a16="http://schemas.microsoft.com/office/drawing/2014/main" id="{0DD1D822-95AD-4950-AC63-18E05CA1D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7475C210-0905-47D2-8120-AE05FFACE1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A8E714-7939-4D3E-BB4B-AAEAE1BE82B9}" type="slidenum">
              <a:rPr lang="es-MX" smtClean="0"/>
              <a:t>‹Nº›</a:t>
            </a:fld>
            <a:endParaRPr lang="es-MX"/>
          </a:p>
        </p:txBody>
      </p:sp>
    </p:spTree>
    <p:extLst>
      <p:ext uri="{BB962C8B-B14F-4D97-AF65-F5344CB8AC3E}">
        <p14:creationId xmlns:p14="http://schemas.microsoft.com/office/powerpoint/2010/main" val="2602369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8EEBC-BE33-4AAA-8747-DF83C640A29D}" type="datetime1">
              <a:rPr lang="es-MX" noProof="0" smtClean="0"/>
              <a:t>01/05/2025</a:t>
            </a:fld>
            <a:endParaRPr lang="es-MX"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noProof="0"/>
              <a:t>Editar Estilos de texto del patrón</a:t>
            </a:r>
          </a:p>
          <a:p>
            <a:pPr lvl="1"/>
            <a:r>
              <a:rPr lang="es-MX" noProof="0"/>
              <a:t>Segundo nivel</a:t>
            </a:r>
          </a:p>
          <a:p>
            <a:pPr lvl="2"/>
            <a:r>
              <a:rPr lang="es-MX" noProof="0"/>
              <a:t>Tercer nivel</a:t>
            </a:r>
          </a:p>
          <a:p>
            <a:pPr lvl="3"/>
            <a:r>
              <a:rPr lang="es-MX" noProof="0"/>
              <a:t>Cuarto nivel</a:t>
            </a:r>
          </a:p>
          <a:p>
            <a:pPr lvl="4"/>
            <a:r>
              <a:rPr lang="es-MX"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C1DA7-FC8F-4AB5-A595-65A0396F8F11}" type="slidenum">
              <a:rPr lang="es-MX" noProof="0" smtClean="0"/>
              <a:t>‹Nº›</a:t>
            </a:fld>
            <a:endParaRPr lang="es-MX" noProof="0"/>
          </a:p>
        </p:txBody>
      </p:sp>
    </p:spTree>
    <p:extLst>
      <p:ext uri="{BB962C8B-B14F-4D97-AF65-F5344CB8AC3E}">
        <p14:creationId xmlns:p14="http://schemas.microsoft.com/office/powerpoint/2010/main" val="3533743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105C1DA7-FC8F-4AB5-A595-65A0396F8F11}" type="slidenum">
              <a:rPr lang="es-MX" smtClean="0"/>
              <a:t>1</a:t>
            </a:fld>
            <a:endParaRPr lang="es-MX"/>
          </a:p>
        </p:txBody>
      </p:sp>
    </p:spTree>
    <p:extLst>
      <p:ext uri="{BB962C8B-B14F-4D97-AF65-F5344CB8AC3E}">
        <p14:creationId xmlns:p14="http://schemas.microsoft.com/office/powerpoint/2010/main" val="186443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105C1DA7-FC8F-4AB5-A595-65A0396F8F11}" type="slidenum">
              <a:rPr lang="es-MX" smtClean="0"/>
              <a:t>2</a:t>
            </a:fld>
            <a:endParaRPr lang="es-MX"/>
          </a:p>
        </p:txBody>
      </p:sp>
    </p:spTree>
    <p:extLst>
      <p:ext uri="{BB962C8B-B14F-4D97-AF65-F5344CB8AC3E}">
        <p14:creationId xmlns:p14="http://schemas.microsoft.com/office/powerpoint/2010/main" val="227766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105C1DA7-FC8F-4AB5-A595-65A0396F8F11}" type="slidenum">
              <a:rPr lang="es-MX" smtClean="0"/>
              <a:t>3</a:t>
            </a:fld>
            <a:endParaRPr lang="es-MX"/>
          </a:p>
        </p:txBody>
      </p:sp>
    </p:spTree>
    <p:extLst>
      <p:ext uri="{BB962C8B-B14F-4D97-AF65-F5344CB8AC3E}">
        <p14:creationId xmlns:p14="http://schemas.microsoft.com/office/powerpoint/2010/main" val="374360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105C1DA7-FC8F-4AB5-A595-65A0396F8F11}" type="slidenum">
              <a:rPr lang="es-MX" smtClean="0"/>
              <a:t>4</a:t>
            </a:fld>
            <a:endParaRPr lang="es-MX"/>
          </a:p>
        </p:txBody>
      </p:sp>
    </p:spTree>
    <p:extLst>
      <p:ext uri="{BB962C8B-B14F-4D97-AF65-F5344CB8AC3E}">
        <p14:creationId xmlns:p14="http://schemas.microsoft.com/office/powerpoint/2010/main" val="376664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915128" y="1788454"/>
            <a:ext cx="8361229" cy="2098226"/>
          </a:xfrm>
        </p:spPr>
        <p:txBody>
          <a:bodyPr rtlCol="0" anchor="b">
            <a:noAutofit/>
          </a:bodyPr>
          <a:lstStyle>
            <a:lvl1pPr algn="ctr">
              <a:defRPr sz="7200" cap="all" baseline="0">
                <a:solidFill>
                  <a:schemeClr val="tx2"/>
                </a:solidFill>
              </a:defRPr>
            </a:lvl1pPr>
          </a:lstStyle>
          <a:p>
            <a:pPr rtl="0"/>
            <a:r>
              <a:rPr lang="es-MX" noProof="0"/>
              <a:t>Haz clic para modificar el estilo de título del patrón</a:t>
            </a:r>
          </a:p>
        </p:txBody>
      </p:sp>
      <p:sp>
        <p:nvSpPr>
          <p:cNvPr id="3" name="Subtítulo 2"/>
          <p:cNvSpPr>
            <a:spLocks noGrp="1"/>
          </p:cNvSpPr>
          <p:nvPr>
            <p:ph type="subTitle" idx="1" hasCustomPrompt="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a:t>Haga clic para editar el estilo de subtítulo del patrón</a:t>
            </a:r>
          </a:p>
        </p:txBody>
      </p:sp>
      <p:sp>
        <p:nvSpPr>
          <p:cNvPr id="4" name="Marcador de posición de fecha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1C540955-1B8C-4AA0-B998-9C5E5832C5C5}" type="datetime1">
              <a:rPr lang="es-MX" noProof="0" smtClean="0"/>
              <a:t>01/05/2025</a:t>
            </a:fld>
            <a:endParaRPr lang="es-MX" noProof="0"/>
          </a:p>
        </p:txBody>
      </p:sp>
      <p:sp>
        <p:nvSpPr>
          <p:cNvPr id="5" name="Marcador de posición de pie de página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es-MX" noProof="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es-MX" noProof="0" smtClean="0"/>
              <a:pPr rtl="0"/>
              <a:t>‹Nº›</a:t>
            </a:fld>
            <a:endParaRPr lang="es-MX" noProof="0"/>
          </a:p>
        </p:txBody>
      </p:sp>
      <p:grpSp>
        <p:nvGrpSpPr>
          <p:cNvPr id="7" name="Grupo 6"/>
          <p:cNvGrpSpPr/>
          <p:nvPr/>
        </p:nvGrpSpPr>
        <p:grpSpPr>
          <a:xfrm>
            <a:off x="752858" y="744469"/>
            <a:ext cx="10674117" cy="5349671"/>
            <a:chOff x="752858" y="744469"/>
            <a:chExt cx="10674117" cy="5349671"/>
          </a:xfrm>
        </p:grpSpPr>
        <p:sp>
          <p:nvSpPr>
            <p:cNvPr id="11" name="Forma libre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orma libre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texto vertical 2"/>
          <p:cNvSpPr>
            <a:spLocks noGrp="1"/>
          </p:cNvSpPr>
          <p:nvPr>
            <p:ph type="body" orient="vert" idx="1" hasCustomPrompt="1"/>
          </p:nvPr>
        </p:nvSpPr>
        <p:spPr>
          <a:xfrm>
            <a:off x="1371600" y="2295525"/>
            <a:ext cx="9601200" cy="3571875"/>
          </a:xfrm>
        </p:spPr>
        <p:txBody>
          <a:bodyPr vert="eaVert" rtlCol="0"/>
          <a:lstStyle>
            <a:lvl1pPr>
              <a:defRPr/>
            </a:lvl1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10"/>
          </p:nvPr>
        </p:nvSpPr>
        <p:spPr/>
        <p:txBody>
          <a:bodyPr rtlCol="0"/>
          <a:lstStyle/>
          <a:p>
            <a:pPr rtl="0"/>
            <a:fld id="{47D213CD-19DD-436D-8EC9-0C860959685B}" type="datetime1">
              <a:rPr lang="es-MX" noProof="0" smtClean="0"/>
              <a:t>01/05/2025</a:t>
            </a:fld>
            <a:endParaRPr lang="es-MX" noProof="0"/>
          </a:p>
        </p:txBody>
      </p:sp>
      <p:sp>
        <p:nvSpPr>
          <p:cNvPr id="5" name="Marcador de posición de pie de página 4"/>
          <p:cNvSpPr>
            <a:spLocks noGrp="1"/>
          </p:cNvSpPr>
          <p:nvPr>
            <p:ph type="ftr" sz="quarter" idx="11"/>
          </p:nvPr>
        </p:nvSpPr>
        <p:spPr/>
        <p:txBody>
          <a:bodyPr rtlCol="0"/>
          <a:lstStyle/>
          <a:p>
            <a:pPr rtl="0"/>
            <a:endParaRPr lang="es-MX"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596561" y="624156"/>
            <a:ext cx="1565766" cy="5243244"/>
          </a:xfrm>
        </p:spPr>
        <p:txBody>
          <a:bodyPr vert="eaVert" rtlCol="0"/>
          <a:lstStyle/>
          <a:p>
            <a:pPr rtl="0"/>
            <a:r>
              <a:rPr lang="es-MX" noProof="0"/>
              <a:t>Haz clic para modificar el estilo de título del patrón</a:t>
            </a:r>
          </a:p>
        </p:txBody>
      </p:sp>
      <p:sp>
        <p:nvSpPr>
          <p:cNvPr id="3" name="Marcador de posición de texto vertical 2"/>
          <p:cNvSpPr>
            <a:spLocks noGrp="1"/>
          </p:cNvSpPr>
          <p:nvPr>
            <p:ph type="body" orient="vert" idx="1" hasCustomPrompt="1"/>
          </p:nvPr>
        </p:nvSpPr>
        <p:spPr>
          <a:xfrm>
            <a:off x="1371600" y="624156"/>
            <a:ext cx="8179641" cy="5243244"/>
          </a:xfrm>
        </p:spPr>
        <p:txBody>
          <a:bodyPr vert="eaVert" rtlCol="0"/>
          <a:lstStyle>
            <a:lvl1pPr>
              <a:defRPr/>
            </a:lvl1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10"/>
          </p:nvPr>
        </p:nvSpPr>
        <p:spPr/>
        <p:txBody>
          <a:bodyPr rtlCol="0"/>
          <a:lstStyle/>
          <a:p>
            <a:pPr rtl="0"/>
            <a:fld id="{570135FF-D423-4289-B8D9-64258679B6BE}" type="datetime1">
              <a:rPr lang="es-MX" noProof="0" smtClean="0"/>
              <a:t>01/05/2025</a:t>
            </a:fld>
            <a:endParaRPr lang="es-MX" noProof="0"/>
          </a:p>
        </p:txBody>
      </p:sp>
      <p:sp>
        <p:nvSpPr>
          <p:cNvPr id="5" name="Marcador de posición de pie de página 4"/>
          <p:cNvSpPr>
            <a:spLocks noGrp="1"/>
          </p:cNvSpPr>
          <p:nvPr>
            <p:ph type="ftr" sz="quarter" idx="11"/>
          </p:nvPr>
        </p:nvSpPr>
        <p:spPr/>
        <p:txBody>
          <a:bodyPr rtlCol="0"/>
          <a:lstStyle/>
          <a:p>
            <a:pPr rtl="0"/>
            <a:endParaRPr lang="es-MX"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contenido 2"/>
          <p:cNvSpPr>
            <a:spLocks noGrp="1"/>
          </p:cNvSpPr>
          <p:nvPr>
            <p:ph idx="1" hasCustomPrompt="1"/>
          </p:nvPr>
        </p:nvSpPr>
        <p:spPr/>
        <p:txBody>
          <a:bodyPr rtlCol="0"/>
          <a:lstStyle>
            <a:lvl1pPr>
              <a:defRPr/>
            </a:lvl1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10"/>
          </p:nvPr>
        </p:nvSpPr>
        <p:spPr/>
        <p:txBody>
          <a:bodyPr rtlCol="0"/>
          <a:lstStyle/>
          <a:p>
            <a:pPr rtl="0"/>
            <a:fld id="{55A710A5-3D04-4905-AEAF-571D80382527}" type="datetime1">
              <a:rPr lang="es-MX" noProof="0" smtClean="0"/>
              <a:t>01/05/2025</a:t>
            </a:fld>
            <a:endParaRPr lang="es-MX" noProof="0"/>
          </a:p>
        </p:txBody>
      </p:sp>
      <p:sp>
        <p:nvSpPr>
          <p:cNvPr id="5" name="Marcador de posición de pie de página 4"/>
          <p:cNvSpPr>
            <a:spLocks noGrp="1"/>
          </p:cNvSpPr>
          <p:nvPr>
            <p:ph type="ftr" sz="quarter" idx="11"/>
          </p:nvPr>
        </p:nvSpPr>
        <p:spPr/>
        <p:txBody>
          <a:bodyPr rtlCol="0"/>
          <a:lstStyle/>
          <a:p>
            <a:pPr rtl="0"/>
            <a:endParaRPr lang="es-MX"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es-ES" noProof="0"/>
              <a:t>Haz clic para modificar el estilo de título del patrón</a:t>
            </a:r>
          </a:p>
        </p:txBody>
      </p:sp>
      <p:sp>
        <p:nvSpPr>
          <p:cNvPr id="3" name="Marcador de texto 2"/>
          <p:cNvSpPr>
            <a:spLocks noGrp="1"/>
          </p:cNvSpPr>
          <p:nvPr>
            <p:ph type="body" idx="1" hasCustomPrompt="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47DB65FA-007F-46F4-B934-C7B16580E350}" type="datetime1">
              <a:rPr lang="es-ES" noProof="0" smtClean="0"/>
              <a:t>01/05/2025</a:t>
            </a:fld>
            <a:endParaRPr lang="es-ES" noProof="0"/>
          </a:p>
        </p:txBody>
      </p:sp>
      <p:sp>
        <p:nvSpPr>
          <p:cNvPr id="5" name="Marcador de posición de pie de página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7" name="Forma libre 6" title="Marca de recorte"/>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solidFill>
                  <a:schemeClr val="tx2"/>
                </a:solidFill>
              </a:defRPr>
            </a:lvl1pPr>
          </a:lstStyle>
          <a:p>
            <a:pPr rtl="0"/>
            <a:r>
              <a:rPr lang="es-MX" noProof="0"/>
              <a:t>Haz clic para modificar el estilo de título del patrón</a:t>
            </a:r>
          </a:p>
        </p:txBody>
      </p:sp>
      <p:sp>
        <p:nvSpPr>
          <p:cNvPr id="3" name="Marcador de posición de contenido 2"/>
          <p:cNvSpPr>
            <a:spLocks noGrp="1"/>
          </p:cNvSpPr>
          <p:nvPr>
            <p:ph sz="half" idx="1" hasCustomPrompt="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MX" noProof="0" dirty="0"/>
              <a:t>Editar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4" name="Marcador de posición de contenido 3"/>
          <p:cNvSpPr>
            <a:spLocks noGrp="1"/>
          </p:cNvSpPr>
          <p:nvPr>
            <p:ph sz="half" idx="2" hasCustomPrompt="1"/>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MX" noProof="0" dirty="0"/>
              <a:t>Editar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5" name="Marcador de posición de fecha 4"/>
          <p:cNvSpPr>
            <a:spLocks noGrp="1"/>
          </p:cNvSpPr>
          <p:nvPr>
            <p:ph type="dt" sz="half" idx="10"/>
          </p:nvPr>
        </p:nvSpPr>
        <p:spPr/>
        <p:txBody>
          <a:bodyPr rtlCol="0"/>
          <a:lstStyle/>
          <a:p>
            <a:pPr rtl="0"/>
            <a:fld id="{784F79FD-4822-41B5-AADD-5F496C2B5628}" type="datetime1">
              <a:rPr lang="es-MX" noProof="0" smtClean="0"/>
              <a:t>01/05/2025</a:t>
            </a:fld>
            <a:endParaRPr lang="es-MX" noProof="0"/>
          </a:p>
        </p:txBody>
      </p:sp>
      <p:sp>
        <p:nvSpPr>
          <p:cNvPr id="6" name="Marcador de posición de pie de página 5"/>
          <p:cNvSpPr>
            <a:spLocks noGrp="1"/>
          </p:cNvSpPr>
          <p:nvPr>
            <p:ph type="ftr" sz="quarter" idx="11"/>
          </p:nvPr>
        </p:nvSpPr>
        <p:spPr/>
        <p:txBody>
          <a:bodyPr rtlCol="0"/>
          <a:lstStyle/>
          <a:p>
            <a:pPr rtl="0"/>
            <a:endParaRPr lang="es-MX"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71600" y="685800"/>
            <a:ext cx="9601200" cy="1485900"/>
          </a:xfrm>
        </p:spPr>
        <p:txBody>
          <a:bodyPr rtlCol="0"/>
          <a:lstStyle>
            <a:lvl1pPr>
              <a:defRPr>
                <a:solidFill>
                  <a:schemeClr val="tx2"/>
                </a:solidFill>
              </a:defRPr>
            </a:lvl1pPr>
          </a:lstStyle>
          <a:p>
            <a:pPr rtl="0"/>
            <a:r>
              <a:rPr lang="es-MX" noProof="0"/>
              <a:t>Haz clic para modificar el estilo de título del patrón</a:t>
            </a:r>
          </a:p>
        </p:txBody>
      </p:sp>
      <p:sp>
        <p:nvSpPr>
          <p:cNvPr id="3" name="Marcador de posición de texto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Editar Estilos de texto del patrón</a:t>
            </a:r>
          </a:p>
        </p:txBody>
      </p:sp>
      <p:sp>
        <p:nvSpPr>
          <p:cNvPr id="4" name="Marcador de posición de contenido 3"/>
          <p:cNvSpPr>
            <a:spLocks noGrp="1"/>
          </p:cNvSpPr>
          <p:nvPr>
            <p:ph sz="half" idx="2" hasCustomPrompt="1"/>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Editar Estilos de texto del patrón</a:t>
            </a:r>
          </a:p>
        </p:txBody>
      </p:sp>
      <p:sp>
        <p:nvSpPr>
          <p:cNvPr id="6" name="Marcador de posición de contenido 5"/>
          <p:cNvSpPr>
            <a:spLocks noGrp="1"/>
          </p:cNvSpPr>
          <p:nvPr>
            <p:ph sz="quarter" idx="4" hasCustomPrompt="1"/>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7" name="Marcador de posición de fecha 6"/>
          <p:cNvSpPr>
            <a:spLocks noGrp="1"/>
          </p:cNvSpPr>
          <p:nvPr>
            <p:ph type="dt" sz="half" idx="10"/>
          </p:nvPr>
        </p:nvSpPr>
        <p:spPr/>
        <p:txBody>
          <a:bodyPr rtlCol="0"/>
          <a:lstStyle/>
          <a:p>
            <a:pPr rtl="0"/>
            <a:fld id="{0DD8CF1B-038F-4C54-9116-AAC76623CF23}" type="datetime1">
              <a:rPr lang="es-MX" noProof="0" smtClean="0"/>
              <a:t>01/05/2025</a:t>
            </a:fld>
            <a:endParaRPr lang="es-MX" noProof="0"/>
          </a:p>
        </p:txBody>
      </p:sp>
      <p:sp>
        <p:nvSpPr>
          <p:cNvPr id="8" name="Marcador de posición de pie de página 7"/>
          <p:cNvSpPr>
            <a:spLocks noGrp="1"/>
          </p:cNvSpPr>
          <p:nvPr>
            <p:ph type="ftr" sz="quarter" idx="11"/>
          </p:nvPr>
        </p:nvSpPr>
        <p:spPr/>
        <p:txBody>
          <a:bodyPr rtlCol="0"/>
          <a:lstStyle/>
          <a:p>
            <a:pPr rtl="0"/>
            <a:endParaRPr lang="es-MX" noProof="0"/>
          </a:p>
        </p:txBody>
      </p:sp>
      <p:sp>
        <p:nvSpPr>
          <p:cNvPr id="9" name="Marcador de posición de número de diapositiva 8"/>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fecha 2"/>
          <p:cNvSpPr>
            <a:spLocks noGrp="1"/>
          </p:cNvSpPr>
          <p:nvPr>
            <p:ph type="dt" sz="half" idx="10"/>
          </p:nvPr>
        </p:nvSpPr>
        <p:spPr/>
        <p:txBody>
          <a:bodyPr rtlCol="0"/>
          <a:lstStyle/>
          <a:p>
            <a:pPr rtl="0"/>
            <a:fld id="{41896255-90C4-4D9F-B8B1-A2375A9EF61C}" type="datetime1">
              <a:rPr lang="es-MX" noProof="0" smtClean="0"/>
              <a:t>01/05/2025</a:t>
            </a:fld>
            <a:endParaRPr lang="es-MX" noProof="0"/>
          </a:p>
        </p:txBody>
      </p:sp>
      <p:sp>
        <p:nvSpPr>
          <p:cNvPr id="4" name="Marcador de posición de pie de página 3"/>
          <p:cNvSpPr>
            <a:spLocks noGrp="1"/>
          </p:cNvSpPr>
          <p:nvPr>
            <p:ph type="ftr" sz="quarter" idx="11"/>
          </p:nvPr>
        </p:nvSpPr>
        <p:spPr/>
        <p:txBody>
          <a:bodyPr rtlCol="0"/>
          <a:lstStyle/>
          <a:p>
            <a:pPr rtl="0"/>
            <a:endParaRPr lang="es-MX" noProof="0"/>
          </a:p>
        </p:txBody>
      </p:sp>
      <p:sp>
        <p:nvSpPr>
          <p:cNvPr id="5" name="Marcador de posición de número de diapositiva 4"/>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8867FC80-2ADB-4C2E-9166-27F33C62134C}" type="datetime1">
              <a:rPr lang="es-MX" noProof="0" smtClean="0"/>
              <a:t>01/05/2025</a:t>
            </a:fld>
            <a:endParaRPr lang="es-MX" noProof="0"/>
          </a:p>
        </p:txBody>
      </p:sp>
      <p:sp>
        <p:nvSpPr>
          <p:cNvPr id="3" name="Marcador de posición de pie de página 2"/>
          <p:cNvSpPr>
            <a:spLocks noGrp="1"/>
          </p:cNvSpPr>
          <p:nvPr>
            <p:ph type="ftr" sz="quarter" idx="11"/>
          </p:nvPr>
        </p:nvSpPr>
        <p:spPr/>
        <p:txBody>
          <a:bodyPr rtlCol="0"/>
          <a:lstStyle/>
          <a:p>
            <a:pPr rtl="0"/>
            <a:endParaRPr lang="es-MX" noProof="0"/>
          </a:p>
        </p:txBody>
      </p:sp>
      <p:sp>
        <p:nvSpPr>
          <p:cNvPr id="4" name="Marcador de posición de número de diapositiva 3"/>
          <p:cNvSpPr>
            <a:spLocks noGrp="1"/>
          </p:cNvSpPr>
          <p:nvPr>
            <p:ph type="sldNum" sz="quarter" idx="12"/>
          </p:nvPr>
        </p:nvSpPr>
        <p:spPr/>
        <p:txBody>
          <a:bodyPr rtlCol="0"/>
          <a:lstStyle/>
          <a:p>
            <a:pPr rtl="0"/>
            <a:fld id="{69E57DC2-970A-4B3E-BB1C-7A09969E49DF}" type="slidenum">
              <a:rPr lang="es-MX" noProof="0" smtClean="0"/>
              <a:t>‹Nº›</a:t>
            </a:fld>
            <a:endParaRPr lang="es-MX" noProof="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es-MX" noProof="0"/>
              <a:t>Haz clic para modificar el estilo de título del patrón</a:t>
            </a:r>
          </a:p>
        </p:txBody>
      </p:sp>
      <p:sp>
        <p:nvSpPr>
          <p:cNvPr id="3" name="Marcador de posición de contenido 2"/>
          <p:cNvSpPr>
            <a:spLocks noGrp="1"/>
          </p:cNvSpPr>
          <p:nvPr>
            <p:ph idx="1" hasCustomPrompt="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texto 3"/>
          <p:cNvSpPr>
            <a:spLocks noGrp="1"/>
          </p:cNvSpPr>
          <p:nvPr>
            <p:ph type="body" sz="half" idx="2" hasCustomPrompt="1"/>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a:t>Editar Estilos de texto del patrón</a:t>
            </a:r>
          </a:p>
        </p:txBody>
      </p:sp>
      <p:sp>
        <p:nvSpPr>
          <p:cNvPr id="5" name="Marcador de posición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A70D884C-7D0E-4FCA-B5AF-1CF563EB08FD}" type="datetime1">
              <a:rPr lang="es-MX" noProof="0" smtClean="0"/>
              <a:t>01/05/2025</a:t>
            </a:fld>
            <a:endParaRPr lang="es-MX" noProof="0"/>
          </a:p>
        </p:txBody>
      </p:sp>
      <p:sp>
        <p:nvSpPr>
          <p:cNvPr id="6" name="Marcador de posición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MX" noProof="0"/>
          </a:p>
        </p:txBody>
      </p:sp>
      <p:sp>
        <p:nvSpPr>
          <p:cNvPr id="7" name="Marcador de posición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MX" noProof="0" smtClean="0"/>
              <a:pPr rtl="0"/>
              <a:t>‹Nº›</a:t>
            </a:fld>
            <a:endParaRPr lang="es-MX"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723900" y="685800"/>
            <a:ext cx="3855720" cy="2157884"/>
          </a:xfrm>
        </p:spPr>
        <p:txBody>
          <a:bodyPr rtlCol="0" anchor="t">
            <a:normAutofit/>
          </a:bodyPr>
          <a:lstStyle>
            <a:lvl1pPr>
              <a:lnSpc>
                <a:spcPct val="84000"/>
              </a:lnSpc>
              <a:defRPr sz="4800" baseline="0"/>
            </a:lvl1pPr>
          </a:lstStyle>
          <a:p>
            <a:pPr rtl="0"/>
            <a:r>
              <a:rPr lang="es-MX" noProof="0"/>
              <a:t>Haz clic para modificar el estilo de título del patrón</a:t>
            </a:r>
          </a:p>
        </p:txBody>
      </p:sp>
      <p:sp>
        <p:nvSpPr>
          <p:cNvPr id="3" name="Marcador de posición de imagen 2"/>
          <p:cNvSpPr>
            <a:spLocks noGrp="1" noChangeAspect="1"/>
          </p:cNvSpPr>
          <p:nvPr>
            <p:ph type="pic" idx="1" hasCustomPrompt="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MX" noProof="0"/>
              <a:t>Haz clic en el icono para agregar una imagen</a:t>
            </a:r>
          </a:p>
        </p:txBody>
      </p:sp>
      <p:sp>
        <p:nvSpPr>
          <p:cNvPr id="4" name="Marcador de posición de texto 3"/>
          <p:cNvSpPr>
            <a:spLocks noGrp="1"/>
          </p:cNvSpPr>
          <p:nvPr>
            <p:ph type="body" sz="half" idx="2" hasCustomPrompt="1"/>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a:t>Editar Estilos de texto del patrón</a:t>
            </a:r>
          </a:p>
        </p:txBody>
      </p:sp>
      <p:sp>
        <p:nvSpPr>
          <p:cNvPr id="5" name="Marcador de posición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93821FD3-386A-40F1-8235-9FA810E5E4B0}" type="datetime1">
              <a:rPr lang="es-MX" noProof="0" smtClean="0"/>
              <a:t>01/05/2025</a:t>
            </a:fld>
            <a:endParaRPr lang="es-MX" noProof="0"/>
          </a:p>
        </p:txBody>
      </p:sp>
      <p:sp>
        <p:nvSpPr>
          <p:cNvPr id="6" name="Marcador de posición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MX" noProof="0"/>
          </a:p>
        </p:txBody>
      </p:sp>
      <p:sp>
        <p:nvSpPr>
          <p:cNvPr id="7" name="Marcador de posición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MX" noProof="0" smtClean="0"/>
              <a:pPr rtl="0"/>
              <a:t>‹Nº›</a:t>
            </a:fld>
            <a:endParaRPr lang="es-MX"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es-MX" noProof="0"/>
              <a:t>Haz clic para modificar el estilo de título del patrón</a:t>
            </a:r>
          </a:p>
        </p:txBody>
      </p:sp>
      <p:sp>
        <p:nvSpPr>
          <p:cNvPr id="3" name="Marcador de posición de texto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es-MX" noProof="0" dirty="0"/>
              <a:t>Editar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4" name="Marcador de posición de fecha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D3B12014-E228-4A50-B18E-CC2FD2EB79E3}" type="datetime1">
              <a:rPr lang="es-MX" noProof="0" smtClean="0"/>
              <a:t>01/05/2025</a:t>
            </a:fld>
            <a:endParaRPr lang="es-MX" noProof="0"/>
          </a:p>
        </p:txBody>
      </p:sp>
      <p:sp>
        <p:nvSpPr>
          <p:cNvPr id="5" name="Marcador de posición de pie de página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es-MX" noProof="0"/>
          </a:p>
        </p:txBody>
      </p:sp>
      <p:sp>
        <p:nvSpPr>
          <p:cNvPr id="6" name="Marcador de posición de número de diapositiva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es-MX" noProof="0" smtClean="0"/>
              <a:pPr rtl="0"/>
              <a:t>‹Nº›</a:t>
            </a:fld>
            <a:endParaRPr lang="es-MX" noProof="0"/>
          </a:p>
        </p:txBody>
      </p:sp>
      <p:sp>
        <p:nvSpPr>
          <p:cNvPr id="9" name="Rectángulo 8" title="Barra lateral"/>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Imagen 24" descr="persona con una mochila contemplando las montaña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ángulo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32" name="Forma libre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s-MX"/>
          </a:p>
        </p:txBody>
      </p:sp>
      <p:sp>
        <p:nvSpPr>
          <p:cNvPr id="34" name="Forma libre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s-MX"/>
          </a:p>
        </p:txBody>
      </p:sp>
      <p:sp>
        <p:nvSpPr>
          <p:cNvPr id="2" name="Título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rtlCol="0">
            <a:normAutofit fontScale="90000"/>
          </a:bodyPr>
          <a:lstStyle/>
          <a:p>
            <a:r>
              <a:rPr lang="es-MX" sz="5400" b="1" u="none" strike="noStrike" baseline="0" dirty="0">
                <a:solidFill>
                  <a:schemeClr val="bg1">
                    <a:lumMod val="95000"/>
                  </a:schemeClr>
                </a:solidFill>
                <a:latin typeface="CronosPro-CaptIt"/>
              </a:rPr>
              <a:t>Desarrollo del evangelio en el</a:t>
            </a:r>
            <a:br>
              <a:rPr lang="es-MX" sz="5400" b="1" u="none" strike="noStrike" baseline="0" dirty="0">
                <a:solidFill>
                  <a:schemeClr val="bg1">
                    <a:lumMod val="95000"/>
                  </a:schemeClr>
                </a:solidFill>
                <a:latin typeface="CronosPro-CaptIt"/>
              </a:rPr>
            </a:br>
            <a:r>
              <a:rPr lang="es-MX" sz="5400" b="1" u="none" strike="noStrike" baseline="0" dirty="0">
                <a:solidFill>
                  <a:schemeClr val="bg1">
                    <a:lumMod val="95000"/>
                  </a:schemeClr>
                </a:solidFill>
                <a:latin typeface="CronosPro-CaptIt"/>
              </a:rPr>
              <a:t>siglo XX.</a:t>
            </a:r>
            <a:endParaRPr lang="es-MX" sz="28700" b="1" dirty="0">
              <a:solidFill>
                <a:schemeClr val="bg1">
                  <a:lumMod val="95000"/>
                </a:schemeClr>
              </a:solidFill>
            </a:endParaRPr>
          </a:p>
        </p:txBody>
      </p:sp>
      <p:sp>
        <p:nvSpPr>
          <p:cNvPr id="4" name="Subtítulo 3">
            <a:extLst>
              <a:ext uri="{FF2B5EF4-FFF2-40B4-BE49-F238E27FC236}">
                <a16:creationId xmlns:a16="http://schemas.microsoft.com/office/drawing/2014/main" id="{6E661E49-0788-40C2-A5B6-638ADED71159}"/>
              </a:ext>
            </a:extLst>
          </p:cNvPr>
          <p:cNvSpPr>
            <a:spLocks noGrp="1"/>
          </p:cNvSpPr>
          <p:nvPr>
            <p:ph type="subTitle" idx="1"/>
          </p:nvPr>
        </p:nvSpPr>
        <p:spPr>
          <a:xfrm>
            <a:off x="2679906" y="4730044"/>
            <a:ext cx="6831673" cy="312472"/>
          </a:xfrm>
        </p:spPr>
        <p:txBody>
          <a:bodyPr rtlCol="0">
            <a:noAutofit/>
          </a:bodyPr>
          <a:lstStyle/>
          <a:p>
            <a:pPr rtl="0"/>
            <a:r>
              <a:rPr lang="es-MX" sz="2800" b="0" i="0" u="none" strike="noStrike" baseline="0" dirty="0">
                <a:solidFill>
                  <a:srgbClr val="DBD4C7"/>
                </a:solidFill>
                <a:latin typeface="CronosPro-SemiboldCapt"/>
              </a:rPr>
              <a:t>Historia de la iglesia 1</a:t>
            </a:r>
            <a:endParaRPr lang="es-MX" sz="2800" dirty="0">
              <a:solidFill>
                <a:schemeClr val="bg2"/>
              </a:solidFill>
            </a:endParaRPr>
          </a:p>
        </p:txBody>
      </p:sp>
    </p:spTree>
    <p:extLst>
      <p:ext uri="{BB962C8B-B14F-4D97-AF65-F5344CB8AC3E}">
        <p14:creationId xmlns:p14="http://schemas.microsoft.com/office/powerpoint/2010/main" val="15465803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A4C88445-4FD0-27D8-18D4-6A8C316D762B}"/>
              </a:ext>
            </a:extLst>
          </p:cNvPr>
          <p:cNvSpPr>
            <a:spLocks noGrp="1"/>
          </p:cNvSpPr>
          <p:nvPr>
            <p:ph type="subTitle" idx="1"/>
          </p:nvPr>
        </p:nvSpPr>
        <p:spPr>
          <a:xfrm>
            <a:off x="1569156" y="2533879"/>
            <a:ext cx="8861777" cy="1086237"/>
          </a:xfrm>
        </p:spPr>
        <p:txBody>
          <a:bodyPr>
            <a:noAutofit/>
          </a:bodyPr>
          <a:lstStyle/>
          <a:p>
            <a:pPr algn="l"/>
            <a:r>
              <a:rPr lang="es-MX" sz="4000" b="0" i="0" u="none" strike="noStrike" baseline="0">
                <a:solidFill>
                  <a:srgbClr val="414142"/>
                </a:solidFill>
                <a:latin typeface="CronosPro-Capt"/>
              </a:rPr>
              <a:t>Asumamos una actitud bíblica y espiritualmente madura.</a:t>
            </a:r>
          </a:p>
          <a:p>
            <a:pPr algn="l"/>
            <a:r>
              <a:rPr lang="es-MX" sz="4000" b="0" i="0" u="none" strike="noStrike" baseline="0">
                <a:solidFill>
                  <a:srgbClr val="414142"/>
                </a:solidFill>
                <a:latin typeface="CronosPro-Capt"/>
              </a:rPr>
              <a:t>Salmos 145:3-7; Apocalipsis 3:11</a:t>
            </a:r>
            <a:endParaRPr lang="es-MX" sz="4000" dirty="0"/>
          </a:p>
        </p:txBody>
      </p:sp>
      <p:pic>
        <p:nvPicPr>
          <p:cNvPr id="7" name="Imagen 6">
            <a:extLst>
              <a:ext uri="{FF2B5EF4-FFF2-40B4-BE49-F238E27FC236}">
                <a16:creationId xmlns:a16="http://schemas.microsoft.com/office/drawing/2014/main" id="{81B80BB4-0FB2-42A2-57EF-80D1B7310DD1}"/>
              </a:ext>
            </a:extLst>
          </p:cNvPr>
          <p:cNvPicPr>
            <a:picLocks noChangeAspect="1"/>
          </p:cNvPicPr>
          <p:nvPr/>
        </p:nvPicPr>
        <p:blipFill>
          <a:blip r:embed="rId2"/>
          <a:stretch>
            <a:fillRect/>
          </a:stretch>
        </p:blipFill>
        <p:spPr>
          <a:xfrm>
            <a:off x="7429500" y="373941"/>
            <a:ext cx="3886200" cy="1047750"/>
          </a:xfrm>
          <a:prstGeom prst="rect">
            <a:avLst/>
          </a:prstGeom>
        </p:spPr>
      </p:pic>
      <p:pic>
        <p:nvPicPr>
          <p:cNvPr id="9" name="Imagen 8">
            <a:extLst>
              <a:ext uri="{FF2B5EF4-FFF2-40B4-BE49-F238E27FC236}">
                <a16:creationId xmlns:a16="http://schemas.microsoft.com/office/drawing/2014/main" id="{0F170291-3F05-D8F6-CD4E-9E19A6D74D8F}"/>
              </a:ext>
            </a:extLst>
          </p:cNvPr>
          <p:cNvPicPr>
            <a:picLocks noChangeAspect="1"/>
          </p:cNvPicPr>
          <p:nvPr/>
        </p:nvPicPr>
        <p:blipFill>
          <a:blip r:embed="rId3">
            <a:alphaModFix amt="20000"/>
          </a:blip>
          <a:stretch>
            <a:fillRect/>
          </a:stretch>
        </p:blipFill>
        <p:spPr>
          <a:xfrm>
            <a:off x="2156179" y="1421691"/>
            <a:ext cx="7461954" cy="4921959"/>
          </a:xfrm>
          <a:prstGeom prst="rect">
            <a:avLst/>
          </a:prstGeom>
          <a:ln>
            <a:noFill/>
          </a:ln>
          <a:effectLst>
            <a:softEdge rad="112500"/>
          </a:effectLst>
        </p:spPr>
      </p:pic>
    </p:spTree>
    <p:extLst>
      <p:ext uri="{BB962C8B-B14F-4D97-AF65-F5344CB8AC3E}">
        <p14:creationId xmlns:p14="http://schemas.microsoft.com/office/powerpoint/2010/main" val="36428227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BC3C57-62FF-AB43-83C7-CE5AAEFCC960}"/>
              </a:ext>
            </a:extLst>
          </p:cNvPr>
          <p:cNvSpPr>
            <a:spLocks noGrp="1"/>
          </p:cNvSpPr>
          <p:nvPr>
            <p:ph type="title"/>
          </p:nvPr>
        </p:nvSpPr>
        <p:spPr>
          <a:xfrm>
            <a:off x="1021750" y="4278245"/>
            <a:ext cx="4913384" cy="1762969"/>
          </a:xfrm>
        </p:spPr>
        <p:txBody>
          <a:bodyPr vert="horz" lIns="91440" tIns="45720" rIns="91440" bIns="45720" rtlCol="0" anchor="t">
            <a:normAutofit/>
          </a:bodyPr>
          <a:lstStyle/>
          <a:p>
            <a:r>
              <a:rPr lang="en-US" sz="1800" b="0" i="0" u="none" strike="noStrike"/>
              <a:t>Para el año 1913 los evangélicos de las diferentes denominaciones habían</a:t>
            </a:r>
            <a:br>
              <a:rPr lang="en-US" sz="1800" b="0" i="0" u="none" strike="noStrike"/>
            </a:br>
            <a:r>
              <a:rPr lang="en-US" sz="1800" b="0" i="0" u="none" strike="noStrike"/>
              <a:t>establecido más de 600 escuelas primarias, secundarias y normales, además</a:t>
            </a:r>
            <a:br>
              <a:rPr lang="en-US" sz="1800" b="0" i="0" u="none" strike="noStrike"/>
            </a:br>
            <a:r>
              <a:rPr lang="en-US" sz="1800" b="0" i="0" u="none" strike="noStrike"/>
              <a:t>de varios seminarios teológicos e institutos,</a:t>
            </a:r>
            <a:endParaRPr lang="en-US" sz="1800"/>
          </a:p>
        </p:txBody>
      </p:sp>
      <p:pic>
        <p:nvPicPr>
          <p:cNvPr id="5" name="Imagen 4">
            <a:extLst>
              <a:ext uri="{FF2B5EF4-FFF2-40B4-BE49-F238E27FC236}">
                <a16:creationId xmlns:a16="http://schemas.microsoft.com/office/drawing/2014/main" id="{AA93C8DA-AA3C-D676-D22B-C954C9CF2252}"/>
              </a:ext>
            </a:extLst>
          </p:cNvPr>
          <p:cNvPicPr>
            <a:picLocks noChangeAspect="1"/>
          </p:cNvPicPr>
          <p:nvPr/>
        </p:nvPicPr>
        <p:blipFill>
          <a:blip r:embed="rId2"/>
          <a:stretch>
            <a:fillRect/>
          </a:stretch>
        </p:blipFill>
        <p:spPr>
          <a:xfrm>
            <a:off x="643466" y="1544108"/>
            <a:ext cx="5291668" cy="1111250"/>
          </a:xfrm>
          <a:prstGeom prst="rect">
            <a:avLst/>
          </a:prstGeom>
        </p:spPr>
      </p:pic>
      <p:pic>
        <p:nvPicPr>
          <p:cNvPr id="7" name="Imagen 6">
            <a:extLst>
              <a:ext uri="{FF2B5EF4-FFF2-40B4-BE49-F238E27FC236}">
                <a16:creationId xmlns:a16="http://schemas.microsoft.com/office/drawing/2014/main" id="{3C527831-03D0-AB76-3AF5-EDFD4C3FF2C1}"/>
              </a:ext>
            </a:extLst>
          </p:cNvPr>
          <p:cNvPicPr>
            <a:picLocks noChangeAspect="1"/>
          </p:cNvPicPr>
          <p:nvPr/>
        </p:nvPicPr>
        <p:blipFill>
          <a:blip r:embed="rId3"/>
          <a:stretch>
            <a:fillRect/>
          </a:stretch>
        </p:blipFill>
        <p:spPr>
          <a:xfrm>
            <a:off x="6865962" y="643467"/>
            <a:ext cx="4073473" cy="2912533"/>
          </a:xfrm>
          <a:prstGeom prst="rect">
            <a:avLst/>
          </a:prstGeom>
        </p:spPr>
      </p:pic>
      <p:sp>
        <p:nvSpPr>
          <p:cNvPr id="14" name="Freeform: Shape 13">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3856976"/>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s-MX"/>
          </a:p>
        </p:txBody>
      </p:sp>
      <p:sp>
        <p:nvSpPr>
          <p:cNvPr id="6" name="CuadroTexto 5">
            <a:extLst>
              <a:ext uri="{FF2B5EF4-FFF2-40B4-BE49-F238E27FC236}">
                <a16:creationId xmlns:a16="http://schemas.microsoft.com/office/drawing/2014/main" id="{F54823AB-0050-E45A-1D30-C8A55C6E93B4}"/>
              </a:ext>
            </a:extLst>
          </p:cNvPr>
          <p:cNvSpPr txBox="1"/>
          <p:nvPr/>
        </p:nvSpPr>
        <p:spPr>
          <a:xfrm>
            <a:off x="6253810" y="4278246"/>
            <a:ext cx="4718989" cy="1841856"/>
          </a:xfrm>
          <a:prstGeom prst="rect">
            <a:avLst/>
          </a:prstGeom>
        </p:spPr>
        <p:txBody>
          <a:bodyPr vert="horz" lIns="91440" tIns="45720" rIns="91440" bIns="45720" rtlCol="0">
            <a:normAutofit/>
          </a:bodyPr>
          <a:lstStyle/>
          <a:p>
            <a:pPr indent="-384048" defTabSz="914400">
              <a:lnSpc>
                <a:spcPct val="94000"/>
              </a:lnSpc>
              <a:spcAft>
                <a:spcPts val="200"/>
              </a:spcAft>
              <a:buFont typeface="Franklin Gothic Book" panose="020B0503020102020204" pitchFamily="34" charset="0"/>
            </a:pPr>
            <a:r>
              <a:rPr lang="en-US" b="0" i="0" u="none" strike="noStrike">
                <a:solidFill>
                  <a:schemeClr val="tx2"/>
                </a:solidFill>
              </a:rPr>
              <a:t>Los evangélicos también se destacaron en el área de la medicina, abriendo varios hospitales y clínicas. </a:t>
            </a:r>
          </a:p>
          <a:p>
            <a:pPr indent="-384048" defTabSz="914400">
              <a:lnSpc>
                <a:spcPct val="94000"/>
              </a:lnSpc>
              <a:spcAft>
                <a:spcPts val="200"/>
              </a:spcAft>
              <a:buFont typeface="Franklin Gothic Book" panose="020B0503020102020204" pitchFamily="34" charset="0"/>
            </a:pPr>
            <a:r>
              <a:rPr lang="en-US" b="0" i="0" u="none" strike="noStrike">
                <a:solidFill>
                  <a:schemeClr val="tx2"/>
                </a:solidFill>
              </a:rPr>
              <a:t>Mostremos pasión por la obra de Cristo.</a:t>
            </a:r>
          </a:p>
          <a:p>
            <a:pPr indent="-384048" defTabSz="914400">
              <a:lnSpc>
                <a:spcPct val="94000"/>
              </a:lnSpc>
              <a:spcAft>
                <a:spcPts val="200"/>
              </a:spcAft>
              <a:buFont typeface="Franklin Gothic Book" panose="020B0503020102020204" pitchFamily="34" charset="0"/>
            </a:pPr>
            <a:r>
              <a:rPr lang="en-US" b="0" i="0" u="none" strike="noStrike">
                <a:solidFill>
                  <a:schemeClr val="tx2"/>
                </a:solidFill>
              </a:rPr>
              <a:t> Salmos 60:12; Juan 4:35-38.</a:t>
            </a:r>
            <a:endParaRPr lang="en-US">
              <a:solidFill>
                <a:schemeClr val="tx2"/>
              </a:solidFill>
            </a:endParaRPr>
          </a:p>
        </p:txBody>
      </p:sp>
      <p:sp>
        <p:nvSpPr>
          <p:cNvPr id="16" name="Freeform: Shape 15">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s-MX"/>
          </a:p>
        </p:txBody>
      </p:sp>
    </p:spTree>
    <p:extLst>
      <p:ext uri="{BB962C8B-B14F-4D97-AF65-F5344CB8AC3E}">
        <p14:creationId xmlns:p14="http://schemas.microsoft.com/office/powerpoint/2010/main" val="2114171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2"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MX"/>
            </a:p>
          </p:txBody>
        </p:sp>
        <p:sp>
          <p:nvSpPr>
            <p:cNvPr id="63"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MX"/>
            </a:p>
          </p:txBody>
        </p:sp>
      </p:grpSp>
      <p:sp useBgFill="1">
        <p:nvSpPr>
          <p:cNvPr id="65" name="Rectangle 64">
            <a:extLst>
              <a:ext uri="{FF2B5EF4-FFF2-40B4-BE49-F238E27FC236}">
                <a16:creationId xmlns:a16="http://schemas.microsoft.com/office/drawing/2014/main" id="{CC30DECA-E52C-4D56-96B9-718590A2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7A046A95-1E4D-4EAE-9146-822CF94F0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8" name="Freeform 6">
              <a:extLst>
                <a:ext uri="{FF2B5EF4-FFF2-40B4-BE49-F238E27FC236}">
                  <a16:creationId xmlns:a16="http://schemas.microsoft.com/office/drawing/2014/main" id="{E94C9933-93E1-43FF-8BC2-8F0B7794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MX"/>
            </a:p>
          </p:txBody>
        </p:sp>
        <p:sp>
          <p:nvSpPr>
            <p:cNvPr id="69" name="Freeform 6">
              <a:extLst>
                <a:ext uri="{FF2B5EF4-FFF2-40B4-BE49-F238E27FC236}">
                  <a16:creationId xmlns:a16="http://schemas.microsoft.com/office/drawing/2014/main" id="{B3AA8CBD-7A2E-4084-A09F-484D16658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MX"/>
            </a:p>
          </p:txBody>
        </p:sp>
      </p:grpSp>
      <p:sp>
        <p:nvSpPr>
          <p:cNvPr id="4" name="Título 3">
            <a:extLst>
              <a:ext uri="{FF2B5EF4-FFF2-40B4-BE49-F238E27FC236}">
                <a16:creationId xmlns:a16="http://schemas.microsoft.com/office/drawing/2014/main" id="{0CC53600-61AC-5D1D-0DE5-182DD25B6FBF}"/>
              </a:ext>
            </a:extLst>
          </p:cNvPr>
          <p:cNvSpPr>
            <a:spLocks noGrp="1"/>
          </p:cNvSpPr>
          <p:nvPr>
            <p:ph type="title"/>
          </p:nvPr>
        </p:nvSpPr>
        <p:spPr>
          <a:xfrm>
            <a:off x="1581772" y="1014154"/>
            <a:ext cx="8447964" cy="3254321"/>
          </a:xfrm>
        </p:spPr>
        <p:txBody>
          <a:bodyPr vert="horz" lIns="91440" tIns="45720" rIns="91440" bIns="45720" rtlCol="0" anchor="b">
            <a:normAutofit/>
          </a:bodyPr>
          <a:lstStyle/>
          <a:p>
            <a:pPr algn="l"/>
            <a:r>
              <a:rPr lang="en-US" sz="6600" dirty="0"/>
              <a:t>CONCLUSIÓN</a:t>
            </a:r>
            <a:br>
              <a:rPr lang="en-US" sz="6600" dirty="0"/>
            </a:br>
            <a:endParaRPr lang="en-US" sz="6600" dirty="0"/>
          </a:p>
        </p:txBody>
      </p:sp>
      <p:sp>
        <p:nvSpPr>
          <p:cNvPr id="5" name="Marcador de texto 4">
            <a:extLst>
              <a:ext uri="{FF2B5EF4-FFF2-40B4-BE49-F238E27FC236}">
                <a16:creationId xmlns:a16="http://schemas.microsoft.com/office/drawing/2014/main" id="{1BA5D8FC-AC7A-13E5-21AC-E15E8771C005}"/>
              </a:ext>
            </a:extLst>
          </p:cNvPr>
          <p:cNvSpPr>
            <a:spLocks noGrp="1"/>
          </p:cNvSpPr>
          <p:nvPr>
            <p:ph type="body" idx="1"/>
          </p:nvPr>
        </p:nvSpPr>
        <p:spPr>
          <a:xfrm>
            <a:off x="1562668" y="4804850"/>
            <a:ext cx="7332976" cy="1086237"/>
          </a:xfrm>
        </p:spPr>
        <p:txBody>
          <a:bodyPr vert="horz" lIns="91440" tIns="45720" rIns="91440" bIns="45720" rtlCol="0">
            <a:normAutofit lnSpcReduction="10000"/>
          </a:bodyPr>
          <a:lstStyle/>
          <a:p>
            <a:pPr algn="l">
              <a:spcAft>
                <a:spcPts val="600"/>
              </a:spcAft>
            </a:pPr>
            <a:r>
              <a:rPr lang="en-US" sz="3600" i="0" u="none" strike="noStrike" dirty="0" err="1">
                <a:solidFill>
                  <a:srgbClr val="92D050"/>
                </a:solidFill>
              </a:rPr>
              <a:t>Vivamos</a:t>
            </a:r>
            <a:r>
              <a:rPr lang="en-US" sz="3600" i="0" u="none" strike="noStrike" dirty="0">
                <a:solidFill>
                  <a:srgbClr val="92D050"/>
                </a:solidFill>
              </a:rPr>
              <a:t> </a:t>
            </a:r>
            <a:r>
              <a:rPr lang="en-US" sz="3600" i="0" u="none" strike="noStrike" dirty="0" err="1"/>
              <a:t>una</a:t>
            </a:r>
            <a:r>
              <a:rPr lang="en-US" sz="3600" i="0" u="none" strike="noStrike" dirty="0"/>
              <a:t> </a:t>
            </a:r>
            <a:r>
              <a:rPr lang="en-US" sz="3600" i="0" u="none" strike="noStrike" dirty="0" err="1"/>
              <a:t>vida</a:t>
            </a:r>
            <a:r>
              <a:rPr lang="en-US" sz="3600" i="0" u="none" strike="noStrike" dirty="0"/>
              <a:t> con </a:t>
            </a:r>
            <a:r>
              <a:rPr lang="en-US" sz="3600" i="0" u="none" strike="noStrike" dirty="0" err="1">
                <a:solidFill>
                  <a:srgbClr val="FF0000"/>
                </a:solidFill>
              </a:rPr>
              <a:t>propósito</a:t>
            </a:r>
            <a:r>
              <a:rPr lang="en-US" sz="3600" i="0" u="none" strike="noStrike" dirty="0">
                <a:solidFill>
                  <a:srgbClr val="FF0000"/>
                </a:solidFill>
              </a:rPr>
              <a:t>.</a:t>
            </a:r>
            <a:r>
              <a:rPr lang="en-US" sz="3600" i="0" u="none" strike="noStrike" dirty="0"/>
              <a:t> </a:t>
            </a:r>
          </a:p>
          <a:p>
            <a:pPr algn="l">
              <a:spcAft>
                <a:spcPts val="600"/>
              </a:spcAft>
            </a:pPr>
            <a:r>
              <a:rPr lang="en-US" sz="2300" b="0" i="0" u="none" strike="noStrike" dirty="0" err="1"/>
              <a:t>Efesios</a:t>
            </a:r>
            <a:r>
              <a:rPr lang="en-US" sz="2300" b="0" i="0" u="none" strike="noStrike" dirty="0"/>
              <a:t> 4:1-6; 1 Corintios15:58.</a:t>
            </a:r>
            <a:endParaRPr lang="en-US" sz="2300" dirty="0"/>
          </a:p>
        </p:txBody>
      </p:sp>
    </p:spTree>
    <p:extLst>
      <p:ext uri="{BB962C8B-B14F-4D97-AF65-F5344CB8AC3E}">
        <p14:creationId xmlns:p14="http://schemas.microsoft.com/office/powerpoint/2010/main" val="522776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1" name="Group 13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MX"/>
            </a:p>
          </p:txBody>
        </p:sp>
        <p:sp>
          <p:nvSpPr>
            <p:cNvPr id="14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MX"/>
            </a:p>
          </p:txBody>
        </p:sp>
      </p:grpSp>
      <p:sp useBgFill="1">
        <p:nvSpPr>
          <p:cNvPr id="144" name="Rectangle 135">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F6D5E8-15CF-4755-910B-1B5A1E777357}"/>
              </a:ext>
            </a:extLst>
          </p:cNvPr>
          <p:cNvSpPr>
            <a:spLocks noGrp="1"/>
          </p:cNvSpPr>
          <p:nvPr>
            <p:ph type="title"/>
          </p:nvPr>
        </p:nvSpPr>
        <p:spPr>
          <a:xfrm>
            <a:off x="6138004" y="304800"/>
            <a:ext cx="5607908" cy="5758365"/>
          </a:xfrm>
        </p:spPr>
        <p:txBody>
          <a:bodyPr vert="horz" lIns="91440" tIns="45720" rIns="91440" bIns="45720" rtlCol="0" anchor="b">
            <a:normAutofit/>
          </a:bodyPr>
          <a:lstStyle/>
          <a:p>
            <a:pPr algn="ctr"/>
            <a:r>
              <a:rPr lang="en-US" sz="2800" cap="all" dirty="0"/>
              <a:t>PASAJE BIBLICO </a:t>
            </a:r>
            <a:br>
              <a:rPr lang="en-US" sz="2800" cap="all" dirty="0"/>
            </a:br>
            <a:br>
              <a:rPr lang="en-US" sz="2800" cap="all" dirty="0"/>
            </a:br>
            <a:r>
              <a:rPr lang="en-US" sz="2800" cap="all" dirty="0"/>
              <a:t>No </a:t>
            </a:r>
            <a:r>
              <a:rPr lang="en-US" sz="2800" cap="all" dirty="0" err="1"/>
              <a:t>os</a:t>
            </a:r>
            <a:r>
              <a:rPr lang="en-US" sz="2800" cap="all" dirty="0"/>
              <a:t> </a:t>
            </a:r>
            <a:r>
              <a:rPr lang="en-US" sz="2800" cap="all" dirty="0" err="1"/>
              <a:t>conforméis</a:t>
            </a:r>
            <a:r>
              <a:rPr lang="en-US" sz="2800" cap="all" dirty="0"/>
              <a:t> a </a:t>
            </a:r>
            <a:r>
              <a:rPr lang="en-US" sz="2800" cap="all" dirty="0" err="1"/>
              <a:t>este</a:t>
            </a:r>
            <a:br>
              <a:rPr lang="en-US" sz="2800" cap="all" dirty="0"/>
            </a:br>
            <a:r>
              <a:rPr lang="en-US" sz="2800" cap="all" dirty="0" err="1"/>
              <a:t>siglo</a:t>
            </a:r>
            <a:r>
              <a:rPr lang="en-US" sz="2800" cap="all" dirty="0"/>
              <a:t>, </a:t>
            </a:r>
            <a:r>
              <a:rPr lang="en-US" sz="2800" cap="all" dirty="0" err="1"/>
              <a:t>sino</a:t>
            </a:r>
            <a:r>
              <a:rPr lang="en-US" sz="2800" cap="all" dirty="0"/>
              <a:t> </a:t>
            </a:r>
            <a:r>
              <a:rPr lang="en-US" sz="2800" cap="all" dirty="0" err="1"/>
              <a:t>transformaos</a:t>
            </a:r>
            <a:r>
              <a:rPr lang="en-US" sz="2800" cap="all" dirty="0"/>
              <a:t> </a:t>
            </a:r>
            <a:r>
              <a:rPr lang="en-US" sz="2800" cap="all" dirty="0" err="1"/>
              <a:t>por</a:t>
            </a:r>
            <a:br>
              <a:rPr lang="en-US" sz="2800" cap="all" dirty="0"/>
            </a:br>
            <a:r>
              <a:rPr lang="en-US" sz="2800" cap="all" dirty="0"/>
              <a:t>medio de la </a:t>
            </a:r>
            <a:r>
              <a:rPr lang="en-US" sz="2800" cap="all" dirty="0" err="1"/>
              <a:t>renovación</a:t>
            </a:r>
            <a:r>
              <a:rPr lang="en-US" sz="2800" cap="all" dirty="0"/>
              <a:t> de</a:t>
            </a:r>
            <a:br>
              <a:rPr lang="en-US" sz="2800" cap="all" dirty="0"/>
            </a:br>
            <a:r>
              <a:rPr lang="en-US" sz="2800" cap="all" dirty="0" err="1"/>
              <a:t>vuestro</a:t>
            </a:r>
            <a:r>
              <a:rPr lang="en-US" sz="2800" cap="all" dirty="0"/>
              <a:t> </a:t>
            </a:r>
            <a:r>
              <a:rPr lang="en-US" sz="2800" cap="all" dirty="0" err="1"/>
              <a:t>entendimiento</a:t>
            </a:r>
            <a:r>
              <a:rPr lang="en-US" sz="2800" cap="all" dirty="0"/>
              <a:t>, para</a:t>
            </a:r>
            <a:br>
              <a:rPr lang="en-US" sz="2800" cap="all" dirty="0"/>
            </a:br>
            <a:r>
              <a:rPr lang="en-US" sz="2800" cap="all" dirty="0"/>
              <a:t>que </a:t>
            </a:r>
            <a:r>
              <a:rPr lang="en-US" sz="2800" cap="all" dirty="0" err="1"/>
              <a:t>comprobéis</a:t>
            </a:r>
            <a:r>
              <a:rPr lang="en-US" sz="2800" cap="all" dirty="0"/>
              <a:t> </a:t>
            </a:r>
            <a:r>
              <a:rPr lang="en-US" sz="2800" cap="all" dirty="0" err="1"/>
              <a:t>cuál</a:t>
            </a:r>
            <a:r>
              <a:rPr lang="en-US" sz="2800" cap="all" dirty="0"/>
              <a:t> sea</a:t>
            </a:r>
            <a:br>
              <a:rPr lang="en-US" sz="2800" cap="all" dirty="0"/>
            </a:br>
            <a:r>
              <a:rPr lang="en-US" sz="2800" cap="all" dirty="0"/>
              <a:t>la </a:t>
            </a:r>
            <a:r>
              <a:rPr lang="en-US" sz="2800" cap="all" dirty="0" err="1"/>
              <a:t>buena</a:t>
            </a:r>
            <a:r>
              <a:rPr lang="en-US" sz="2800" cap="all" dirty="0"/>
              <a:t> </a:t>
            </a:r>
            <a:r>
              <a:rPr lang="en-US" sz="2800" cap="all" dirty="0" err="1"/>
              <a:t>voluntad</a:t>
            </a:r>
            <a:r>
              <a:rPr lang="en-US" sz="2800" cap="all" dirty="0"/>
              <a:t> de Dios,</a:t>
            </a:r>
            <a:br>
              <a:rPr lang="en-US" sz="2800" cap="all" dirty="0"/>
            </a:br>
            <a:r>
              <a:rPr lang="en-US" sz="2800" cap="all" dirty="0" err="1"/>
              <a:t>agradable</a:t>
            </a:r>
            <a:r>
              <a:rPr lang="en-US" sz="2800" cap="all" dirty="0"/>
              <a:t> y perfecta.</a:t>
            </a:r>
            <a:br>
              <a:rPr lang="en-US" sz="2800" cap="all" dirty="0"/>
            </a:br>
            <a:br>
              <a:rPr lang="en-US" sz="2300" cap="all" dirty="0"/>
            </a:br>
            <a:r>
              <a:rPr lang="en-US" sz="2300" b="0" i="0" u="none" strike="noStrike" cap="all" dirty="0"/>
              <a:t>Romanos 12:2</a:t>
            </a:r>
            <a:endParaRPr lang="en-US" sz="2300" cap="all" dirty="0"/>
          </a:p>
        </p:txBody>
      </p:sp>
      <p:sp>
        <p:nvSpPr>
          <p:cNvPr id="145"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MX"/>
          </a:p>
        </p:txBody>
      </p:sp>
      <p:sp>
        <p:nvSpPr>
          <p:cNvPr id="140"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MX"/>
          </a:p>
        </p:txBody>
      </p:sp>
      <p:pic>
        <p:nvPicPr>
          <p:cNvPr id="6" name="Imagen 5">
            <a:extLst>
              <a:ext uri="{FF2B5EF4-FFF2-40B4-BE49-F238E27FC236}">
                <a16:creationId xmlns:a16="http://schemas.microsoft.com/office/drawing/2014/main" id="{52213B5E-1935-1E73-CAA9-FB2E0957319E}"/>
              </a:ext>
            </a:extLst>
          </p:cNvPr>
          <p:cNvPicPr>
            <a:picLocks noChangeAspect="1"/>
          </p:cNvPicPr>
          <p:nvPr/>
        </p:nvPicPr>
        <p:blipFill>
          <a:blip r:embed="rId3"/>
          <a:srcRect l="17779" r="25197"/>
          <a:stretch/>
        </p:blipFill>
        <p:spPr>
          <a:xfrm>
            <a:off x="1155560" y="1129353"/>
            <a:ext cx="3914583" cy="4582236"/>
          </a:xfrm>
          <a:prstGeom prst="rect">
            <a:avLst/>
          </a:prstGeom>
        </p:spPr>
      </p:pic>
    </p:spTree>
    <p:extLst>
      <p:ext uri="{BB962C8B-B14F-4D97-AF65-F5344CB8AC3E}">
        <p14:creationId xmlns:p14="http://schemas.microsoft.com/office/powerpoint/2010/main" val="1076798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n 5" descr="Hombre mirando montañas con cumbres nevada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99773" y="10"/>
            <a:ext cx="7592227" cy="6857614"/>
          </a:xfrm>
          <a:prstGeom prst="rect">
            <a:avLst/>
          </a:prstGeom>
        </p:spPr>
      </p:pic>
      <p:sp>
        <p:nvSpPr>
          <p:cNvPr id="13" name="Rectángulo 12">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dirty="0"/>
          </a:p>
        </p:txBody>
      </p:sp>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5100824" y="685800"/>
            <a:ext cx="6176776" cy="1485900"/>
          </a:xfrm>
        </p:spPr>
        <p:txBody>
          <a:bodyPr rtlCol="0">
            <a:noAutofit/>
          </a:bodyPr>
          <a:lstStyle/>
          <a:p>
            <a:pPr algn="ctr"/>
            <a:r>
              <a:rPr lang="es-MX" sz="3200" b="1" u="none" strike="noStrike" baseline="0" dirty="0">
                <a:solidFill>
                  <a:schemeClr val="accent2">
                    <a:lumMod val="75000"/>
                  </a:schemeClr>
                </a:solidFill>
                <a:latin typeface="CronosPro-LtCaptIt"/>
              </a:rPr>
              <a:t>VERDAD BIBLICA</a:t>
            </a:r>
            <a:br>
              <a:rPr lang="es-MX" sz="3200" b="0" i="1" u="none" strike="noStrike" baseline="0" dirty="0">
                <a:solidFill>
                  <a:schemeClr val="tx1"/>
                </a:solidFill>
                <a:latin typeface="CronosPro-LtCaptIt"/>
              </a:rPr>
            </a:br>
            <a:r>
              <a:rPr lang="es-MX" sz="3200" b="0" i="1" u="none" strike="noStrike" baseline="0" dirty="0">
                <a:solidFill>
                  <a:schemeClr val="tx1"/>
                </a:solidFill>
                <a:latin typeface="CronosPro-LtCaptIt"/>
              </a:rPr>
              <a:t>Todo aquel que tiene un encuentro personal con Cristo experimenta</a:t>
            </a:r>
            <a:br>
              <a:rPr lang="es-MX" sz="3200" b="0" i="1" u="none" strike="noStrike" baseline="0" dirty="0">
                <a:solidFill>
                  <a:schemeClr val="tx1"/>
                </a:solidFill>
                <a:latin typeface="CronosPro-LtCaptIt"/>
              </a:rPr>
            </a:br>
            <a:r>
              <a:rPr lang="es-MX" sz="3200" b="0" i="1" u="none" strike="noStrike" baseline="0" dirty="0">
                <a:solidFill>
                  <a:schemeClr val="tx1"/>
                </a:solidFill>
                <a:latin typeface="CronosPro-LtCaptIt"/>
              </a:rPr>
              <a:t>un impacto y transformación entero de su ser.</a:t>
            </a:r>
            <a:br>
              <a:rPr lang="es-MX" sz="3200" b="0" i="1" u="none" strike="noStrike" baseline="0" dirty="0">
                <a:solidFill>
                  <a:schemeClr val="tx1"/>
                </a:solidFill>
                <a:latin typeface="CronosPro-LtCaptIt"/>
              </a:rPr>
            </a:br>
            <a:br>
              <a:rPr lang="es-MX" sz="3200" b="0" i="1" u="none" strike="noStrike" baseline="0" dirty="0">
                <a:solidFill>
                  <a:schemeClr val="tx1"/>
                </a:solidFill>
                <a:latin typeface="CronosPro-LtCaptIt"/>
              </a:rPr>
            </a:br>
            <a:r>
              <a:rPr lang="es-MX" sz="3200" b="1" u="none" strike="noStrike" baseline="0" dirty="0">
                <a:solidFill>
                  <a:schemeClr val="accent2">
                    <a:lumMod val="75000"/>
                  </a:schemeClr>
                </a:solidFill>
                <a:latin typeface="CronosPro-LtCaptIt"/>
              </a:rPr>
              <a:t>VERDAD BIBLICA APLICADA </a:t>
            </a:r>
            <a:br>
              <a:rPr lang="es-MX" sz="3200" b="0" i="1" u="none" strike="noStrike" baseline="0" dirty="0">
                <a:solidFill>
                  <a:schemeClr val="tx1"/>
                </a:solidFill>
                <a:latin typeface="CronosPro-LtCaptIt"/>
              </a:rPr>
            </a:br>
            <a:r>
              <a:rPr lang="es-MX" sz="3600" b="0" i="1" u="none" strike="noStrike" baseline="0" dirty="0">
                <a:solidFill>
                  <a:schemeClr val="tx1"/>
                </a:solidFill>
                <a:latin typeface="CronosPro-LtCaptIt"/>
              </a:rPr>
              <a:t>Alumbrado nuestro entendimiento por su Espíritu Santo trabajemos</a:t>
            </a:r>
            <a:br>
              <a:rPr lang="es-MX" sz="3600" b="0" i="1" u="none" strike="noStrike" baseline="0" dirty="0">
                <a:solidFill>
                  <a:schemeClr val="tx1"/>
                </a:solidFill>
                <a:latin typeface="CronosPro-LtCaptIt"/>
              </a:rPr>
            </a:br>
            <a:r>
              <a:rPr lang="es-MX" sz="3600" b="0" i="1" u="none" strike="noStrike" baseline="0" dirty="0">
                <a:solidFill>
                  <a:schemeClr val="tx1"/>
                </a:solidFill>
                <a:latin typeface="CronosPro-LtCaptIt"/>
              </a:rPr>
              <a:t>unidos por la transformación de este mundo.</a:t>
            </a:r>
            <a:endParaRPr lang="es-MX" sz="3600" dirty="0">
              <a:solidFill>
                <a:schemeClr val="tx1"/>
              </a:solidFill>
            </a:endParaRPr>
          </a:p>
        </p:txBody>
      </p:sp>
      <p:pic>
        <p:nvPicPr>
          <p:cNvPr id="4" name="Imagen 3" descr="Mujer mirando las montañas">
            <a:extLst>
              <a:ext uri="{FF2B5EF4-FFF2-40B4-BE49-F238E27FC236}">
                <a16:creationId xmlns:a16="http://schemas.microsoft.com/office/drawing/2014/main" id="{2A8AB22A-14EA-F842-BE52-8E0EC555C53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 y="3429000"/>
            <a:ext cx="4373525" cy="3429000"/>
          </a:xfrm>
          <a:prstGeom prst="rect">
            <a:avLst/>
          </a:prstGeom>
        </p:spPr>
      </p:pic>
      <p:sp>
        <p:nvSpPr>
          <p:cNvPr id="15" name="Rectángulo 14">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dirty="0"/>
          </a:p>
        </p:txBody>
      </p:sp>
      <p:sp>
        <p:nvSpPr>
          <p:cNvPr id="17" name="Rectángulo 16">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844128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n 5" descr="Mujer con una maleta que avance por un camino">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0126" y="46191"/>
            <a:ext cx="12191980" cy="6859300"/>
          </a:xfrm>
          <a:prstGeom prst="rect">
            <a:avLst/>
          </a:prstGeom>
        </p:spPr>
      </p:pic>
      <p:sp>
        <p:nvSpPr>
          <p:cNvPr id="11" name="Rectángulo 10">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a:p>
        </p:txBody>
      </p:sp>
      <p:sp>
        <p:nvSpPr>
          <p:cNvPr id="13" name="Forma libre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s-MX"/>
          </a:p>
        </p:txBody>
      </p:sp>
      <p:sp>
        <p:nvSpPr>
          <p:cNvPr id="15" name="Forma libre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s-MX"/>
          </a:p>
        </p:txBody>
      </p:sp>
      <p:sp>
        <p:nvSpPr>
          <p:cNvPr id="2" name="Título 1">
            <a:extLst>
              <a:ext uri="{FF2B5EF4-FFF2-40B4-BE49-F238E27FC236}">
                <a16:creationId xmlns:a16="http://schemas.microsoft.com/office/drawing/2014/main" id="{A5C93519-6B29-1346-9FCB-0835B80531A4}"/>
              </a:ext>
            </a:extLst>
          </p:cNvPr>
          <p:cNvSpPr>
            <a:spLocks noGrp="1"/>
          </p:cNvSpPr>
          <p:nvPr>
            <p:ph type="ctrTitle"/>
          </p:nvPr>
        </p:nvSpPr>
        <p:spPr>
          <a:xfrm>
            <a:off x="2390692" y="1233690"/>
            <a:ext cx="8361229" cy="1328207"/>
          </a:xfrm>
        </p:spPr>
        <p:txBody>
          <a:bodyPr rtlCol="0">
            <a:normAutofit/>
          </a:bodyPr>
          <a:lstStyle/>
          <a:p>
            <a:pPr rtl="0"/>
            <a:r>
              <a:rPr lang="es-MX" dirty="0">
                <a:solidFill>
                  <a:schemeClr val="bg2"/>
                </a:solidFill>
              </a:rPr>
              <a:t>Introducción</a:t>
            </a:r>
          </a:p>
        </p:txBody>
      </p:sp>
      <p:sp>
        <p:nvSpPr>
          <p:cNvPr id="3" name="Subtítulo 2">
            <a:extLst>
              <a:ext uri="{FF2B5EF4-FFF2-40B4-BE49-F238E27FC236}">
                <a16:creationId xmlns:a16="http://schemas.microsoft.com/office/drawing/2014/main" id="{D698B4E1-5F4F-8E4F-97D2-0176CBCC4A51}"/>
              </a:ext>
            </a:extLst>
          </p:cNvPr>
          <p:cNvSpPr>
            <a:spLocks noGrp="1"/>
          </p:cNvSpPr>
          <p:nvPr>
            <p:ph type="subTitle" idx="1"/>
          </p:nvPr>
        </p:nvSpPr>
        <p:spPr>
          <a:xfrm>
            <a:off x="1209973" y="2608088"/>
            <a:ext cx="9291782" cy="974386"/>
          </a:xfrm>
        </p:spPr>
        <p:txBody>
          <a:bodyPr rtlCol="0">
            <a:noAutofit/>
          </a:bodyPr>
          <a:lstStyle/>
          <a:p>
            <a:r>
              <a:rPr lang="es-MX" sz="2800" b="1" i="0" u="none" strike="noStrike" baseline="0" dirty="0">
                <a:solidFill>
                  <a:schemeClr val="accent2">
                    <a:lumMod val="60000"/>
                    <a:lumOff val="40000"/>
                  </a:schemeClr>
                </a:solidFill>
                <a:latin typeface="CronosPro-Capt"/>
              </a:rPr>
              <a:t>En  los tiempos de la Reforma del presidente Benito Juárez donde convierte a México en un estado laico, instaurando la libertad religiosa y de culto, lo que posteriormente permitió por medio de los gobiernos liberales la llegada de las primeras denominaciones protestantes a México, como episcopales, metodistas, bautistas y presbiterianos en el año de 1862.</a:t>
            </a:r>
            <a:endParaRPr lang="es-MX" sz="2800" b="1" dirty="0">
              <a:solidFill>
                <a:schemeClr val="accent2">
                  <a:lumMod val="60000"/>
                  <a:lumOff val="40000"/>
                </a:schemeClr>
              </a:solidFill>
            </a:endParaRPr>
          </a:p>
        </p:txBody>
      </p:sp>
    </p:spTree>
    <p:extLst>
      <p:ext uri="{BB962C8B-B14F-4D97-AF65-F5344CB8AC3E}">
        <p14:creationId xmlns:p14="http://schemas.microsoft.com/office/powerpoint/2010/main" val="1799120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4A9E7-8B26-5798-083B-F47A2E91D5DA}"/>
              </a:ext>
            </a:extLst>
          </p:cNvPr>
          <p:cNvSpPr>
            <a:spLocks noGrp="1"/>
          </p:cNvSpPr>
          <p:nvPr>
            <p:ph type="title"/>
          </p:nvPr>
        </p:nvSpPr>
        <p:spPr>
          <a:xfrm>
            <a:off x="1371600" y="1191490"/>
            <a:ext cx="9601200" cy="980209"/>
          </a:xfrm>
        </p:spPr>
        <p:txBody>
          <a:bodyPr/>
          <a:lstStyle/>
          <a:p>
            <a:r>
              <a:rPr lang="es-MX" sz="1800" b="0" i="0" u="none" strike="noStrike" baseline="0" dirty="0">
                <a:solidFill>
                  <a:srgbClr val="414142"/>
                </a:solidFill>
                <a:latin typeface="CronosPro-SemiboldCapt"/>
              </a:rPr>
              <a:t>1. </a:t>
            </a:r>
            <a:r>
              <a:rPr lang="es-MX" sz="2000" b="1" i="0" u="none" strike="noStrike" baseline="0" dirty="0">
                <a:solidFill>
                  <a:srgbClr val="414142"/>
                </a:solidFill>
                <a:latin typeface="CronosPro-SemiboldCapt"/>
              </a:rPr>
              <a:t>PRIMERAS INFLUENCIAS DEL PROTESTANTISMO EN EL SIGLO XX</a:t>
            </a:r>
            <a:r>
              <a:rPr lang="es-MX" sz="1800" b="0" i="0" u="none" strike="noStrike" baseline="0" dirty="0">
                <a:solidFill>
                  <a:srgbClr val="414142"/>
                </a:solidFill>
                <a:latin typeface="CronosPro-SemiboldCapt"/>
              </a:rPr>
              <a:t>.</a:t>
            </a:r>
            <a:endParaRPr lang="es-MX" dirty="0"/>
          </a:p>
        </p:txBody>
      </p:sp>
      <p:graphicFrame>
        <p:nvGraphicFramePr>
          <p:cNvPr id="8" name="Marcador de contenido 7">
            <a:extLst>
              <a:ext uri="{FF2B5EF4-FFF2-40B4-BE49-F238E27FC236}">
                <a16:creationId xmlns:a16="http://schemas.microsoft.com/office/drawing/2014/main" id="{0718F4C2-8620-9ED8-73E9-05862A0C4607}"/>
              </a:ext>
            </a:extLst>
          </p:cNvPr>
          <p:cNvGraphicFramePr>
            <a:graphicFrameLocks noGrp="1"/>
          </p:cNvGraphicFramePr>
          <p:nvPr>
            <p:ph idx="1"/>
            <p:extLst>
              <p:ext uri="{D42A27DB-BD31-4B8C-83A1-F6EECF244321}">
                <p14:modId xmlns:p14="http://schemas.microsoft.com/office/powerpoint/2010/main" val="2310431452"/>
              </p:ext>
            </p:extLst>
          </p:nvPr>
        </p:nvGraphicFramePr>
        <p:xfrm>
          <a:off x="1371600" y="2286000"/>
          <a:ext cx="4290291"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a:extLst>
              <a:ext uri="{FF2B5EF4-FFF2-40B4-BE49-F238E27FC236}">
                <a16:creationId xmlns:a16="http://schemas.microsoft.com/office/drawing/2014/main" id="{A699F4FE-EF8A-439B-C24E-F30185F95415}"/>
              </a:ext>
            </a:extLst>
          </p:cNvPr>
          <p:cNvPicPr>
            <a:picLocks noChangeAspect="1"/>
          </p:cNvPicPr>
          <p:nvPr/>
        </p:nvPicPr>
        <p:blipFill>
          <a:blip r:embed="rId3"/>
          <a:stretch>
            <a:fillRect/>
          </a:stretch>
        </p:blipFill>
        <p:spPr>
          <a:xfrm>
            <a:off x="1116446" y="133350"/>
            <a:ext cx="3733800" cy="876300"/>
          </a:xfrm>
          <a:prstGeom prst="rect">
            <a:avLst/>
          </a:prstGeom>
        </p:spPr>
      </p:pic>
      <p:sp>
        <p:nvSpPr>
          <p:cNvPr id="9" name="CuadroTexto 8">
            <a:extLst>
              <a:ext uri="{FF2B5EF4-FFF2-40B4-BE49-F238E27FC236}">
                <a16:creationId xmlns:a16="http://schemas.microsoft.com/office/drawing/2014/main" id="{A3AF7359-53AB-065E-2208-D28510EFE633}"/>
              </a:ext>
            </a:extLst>
          </p:cNvPr>
          <p:cNvSpPr txBox="1"/>
          <p:nvPr/>
        </p:nvSpPr>
        <p:spPr>
          <a:xfrm>
            <a:off x="6243782" y="2286000"/>
            <a:ext cx="5153891" cy="1754326"/>
          </a:xfrm>
          <a:prstGeom prst="rect">
            <a:avLst/>
          </a:prstGeom>
          <a:noFill/>
        </p:spPr>
        <p:txBody>
          <a:bodyPr wrap="square" rtlCol="0">
            <a:spAutoFit/>
          </a:bodyPr>
          <a:lstStyle/>
          <a:p>
            <a:pPr algn="l"/>
            <a:r>
              <a:rPr lang="es-MX" sz="1800" b="0" i="0" u="none" strike="noStrike" baseline="0" dirty="0">
                <a:solidFill>
                  <a:srgbClr val="414142"/>
                </a:solidFill>
                <a:latin typeface="CronosPro-Capt"/>
              </a:rPr>
              <a:t>A principios del siglo XX, los evangélicos, agrupados en 18 denominaciones, llegaron a ser una minoría influyente en México.</a:t>
            </a:r>
          </a:p>
          <a:p>
            <a:pPr algn="l"/>
            <a:r>
              <a:rPr lang="es-MX" sz="1800" b="0" i="0" u="none" strike="noStrike" baseline="0" dirty="0">
                <a:solidFill>
                  <a:srgbClr val="414142"/>
                </a:solidFill>
                <a:latin typeface="CronosPro-Capt"/>
              </a:rPr>
              <a:t>Su mensaje enfatizaba la salvación personal y daba importancia a los cambios sociales efectuados por el poder del evangelio. </a:t>
            </a:r>
            <a:endParaRPr lang="es-MX" dirty="0"/>
          </a:p>
        </p:txBody>
      </p:sp>
      <p:sp>
        <p:nvSpPr>
          <p:cNvPr id="10" name="CuadroTexto 9">
            <a:extLst>
              <a:ext uri="{FF2B5EF4-FFF2-40B4-BE49-F238E27FC236}">
                <a16:creationId xmlns:a16="http://schemas.microsoft.com/office/drawing/2014/main" id="{E95CA616-61D1-C5AB-FB34-066FD691D98D}"/>
              </a:ext>
            </a:extLst>
          </p:cNvPr>
          <p:cNvSpPr txBox="1"/>
          <p:nvPr/>
        </p:nvSpPr>
        <p:spPr>
          <a:xfrm>
            <a:off x="6243782" y="5153891"/>
            <a:ext cx="4576618" cy="923330"/>
          </a:xfrm>
          <a:prstGeom prst="rect">
            <a:avLst/>
          </a:prstGeom>
          <a:noFill/>
        </p:spPr>
        <p:txBody>
          <a:bodyPr wrap="square" rtlCol="0">
            <a:spAutoFit/>
          </a:bodyPr>
          <a:lstStyle/>
          <a:p>
            <a:pPr algn="ctr"/>
            <a:r>
              <a:rPr lang="es-MX" sz="1800" b="1" i="0" u="none" strike="noStrike" baseline="0" dirty="0">
                <a:solidFill>
                  <a:srgbClr val="0070C0"/>
                </a:solidFill>
                <a:latin typeface="CronosPro-Capt"/>
              </a:rPr>
              <a:t>Aunque eran apenas el 1% de la población, habían penetrado en las esferas</a:t>
            </a:r>
            <a:r>
              <a:rPr lang="es-MX" b="1" dirty="0">
                <a:solidFill>
                  <a:srgbClr val="0070C0"/>
                </a:solidFill>
                <a:latin typeface="CronosPro-Capt"/>
              </a:rPr>
              <a:t> </a:t>
            </a:r>
            <a:r>
              <a:rPr lang="es-MX" sz="1800" b="1" i="0" u="none" strike="noStrike" baseline="0" dirty="0">
                <a:solidFill>
                  <a:srgbClr val="0070C0"/>
                </a:solidFill>
                <a:latin typeface="CronosPro-Capt"/>
              </a:rPr>
              <a:t>educativas, médicas, y políticas del país. Mateo 5:16</a:t>
            </a:r>
            <a:endParaRPr lang="es-MX" b="1" dirty="0">
              <a:solidFill>
                <a:srgbClr val="0070C0"/>
              </a:solidFill>
            </a:endParaRPr>
          </a:p>
        </p:txBody>
      </p:sp>
    </p:spTree>
    <p:extLst>
      <p:ext uri="{BB962C8B-B14F-4D97-AF65-F5344CB8AC3E}">
        <p14:creationId xmlns:p14="http://schemas.microsoft.com/office/powerpoint/2010/main" val="4092434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2671E-DFDE-E782-4910-CB91AD5C3945}"/>
              </a:ext>
            </a:extLst>
          </p:cNvPr>
          <p:cNvSpPr>
            <a:spLocks noGrp="1"/>
          </p:cNvSpPr>
          <p:nvPr>
            <p:ph type="title"/>
          </p:nvPr>
        </p:nvSpPr>
        <p:spPr/>
        <p:txBody>
          <a:bodyPr>
            <a:normAutofit/>
          </a:bodyPr>
          <a:lstStyle/>
          <a:p>
            <a:r>
              <a:rPr lang="es-MX" sz="4000" b="1" i="0" u="none" strike="noStrike" baseline="0" dirty="0">
                <a:solidFill>
                  <a:srgbClr val="414142"/>
                </a:solidFill>
                <a:latin typeface="CronosPro-SemiboldCapt"/>
              </a:rPr>
              <a:t>Nacimiento del </a:t>
            </a:r>
            <a:r>
              <a:rPr lang="es-MX" sz="4000" b="1" i="0" u="none" strike="noStrike" baseline="0" dirty="0">
                <a:solidFill>
                  <a:schemeClr val="tx2">
                    <a:lumMod val="50000"/>
                    <a:lumOff val="50000"/>
                  </a:schemeClr>
                </a:solidFill>
                <a:latin typeface="CronosPro-SemiboldCapt"/>
              </a:rPr>
              <a:t>pentecostalismo</a:t>
            </a:r>
            <a:r>
              <a:rPr lang="es-MX" sz="4000" b="1" i="0" u="none" strike="noStrike" baseline="0" dirty="0">
                <a:solidFill>
                  <a:srgbClr val="414142"/>
                </a:solidFill>
                <a:latin typeface="CronosPro-SemiboldCapt"/>
              </a:rPr>
              <a:t>. Isaías 44:3</a:t>
            </a:r>
            <a:endParaRPr lang="es-MX" sz="4000" b="1" dirty="0"/>
          </a:p>
        </p:txBody>
      </p:sp>
      <p:sp>
        <p:nvSpPr>
          <p:cNvPr id="3" name="Marcador de contenido 2">
            <a:extLst>
              <a:ext uri="{FF2B5EF4-FFF2-40B4-BE49-F238E27FC236}">
                <a16:creationId xmlns:a16="http://schemas.microsoft.com/office/drawing/2014/main" id="{9B58400D-78B9-2F1B-01D7-25ABBEFDA84E}"/>
              </a:ext>
            </a:extLst>
          </p:cNvPr>
          <p:cNvSpPr>
            <a:spLocks noGrp="1"/>
          </p:cNvSpPr>
          <p:nvPr>
            <p:ph idx="1"/>
          </p:nvPr>
        </p:nvSpPr>
        <p:spPr/>
        <p:txBody>
          <a:bodyPr/>
          <a:lstStyle/>
          <a:p>
            <a:pPr algn="just"/>
            <a:r>
              <a:rPr lang="es-MX" dirty="0"/>
              <a:t>En </a:t>
            </a:r>
            <a:r>
              <a:rPr lang="es-MX" sz="1800" b="0" i="0" u="none" strike="noStrike" baseline="0" dirty="0">
                <a:solidFill>
                  <a:srgbClr val="414142"/>
                </a:solidFill>
                <a:latin typeface="CronosPro-Capt"/>
              </a:rPr>
              <a:t>Topeka, Kansas en E.E.U.U. en el año nuevo de 1901, donde ciertos estudiantes del Instituto bíblico, dirigido por Carlos Fox </a:t>
            </a:r>
            <a:r>
              <a:rPr lang="es-MX" sz="1800" b="0" i="0" u="none" strike="noStrike" baseline="0" dirty="0" err="1">
                <a:solidFill>
                  <a:srgbClr val="414142"/>
                </a:solidFill>
                <a:latin typeface="CronosPro-Capt"/>
              </a:rPr>
              <a:t>Parham</a:t>
            </a:r>
            <a:r>
              <a:rPr lang="es-MX" sz="1800" b="0" i="0" u="none" strike="noStrike" baseline="0" dirty="0">
                <a:solidFill>
                  <a:srgbClr val="414142"/>
                </a:solidFill>
                <a:latin typeface="CronosPro-Capt"/>
              </a:rPr>
              <a:t>, después de buscar en oración la experiencia de pentecostés, recibieron la señal del Espíritu Santo que era el hablar en lenguas.</a:t>
            </a:r>
          </a:p>
          <a:p>
            <a:pPr algn="just"/>
            <a:r>
              <a:rPr lang="es-MX" sz="1800" dirty="0">
                <a:solidFill>
                  <a:srgbClr val="414142"/>
                </a:solidFill>
                <a:latin typeface="CronosPro-Capt"/>
              </a:rPr>
              <a:t>E</a:t>
            </a:r>
            <a:r>
              <a:rPr lang="es-MX" sz="1800" b="0" i="0" u="none" strike="noStrike" baseline="0" dirty="0">
                <a:solidFill>
                  <a:srgbClr val="414142"/>
                </a:solidFill>
                <a:latin typeface="CronosPro-Capt"/>
              </a:rPr>
              <a:t>n 1905, iniciaron una escuela en Houston, Guillermo J. Seymour, un humilde predicador afroamericano bautista, llevó esta experiencia del bautismo del Espíritu Santo al Sur de California, reuniéndose en casas particulares con otros creyentes para orar. El 9 de abril de 1906 se derramó el Espíritu Santo.</a:t>
            </a:r>
            <a:endParaRPr lang="es-MX" dirty="0"/>
          </a:p>
        </p:txBody>
      </p:sp>
      <p:pic>
        <p:nvPicPr>
          <p:cNvPr id="4" name="Imagen 3">
            <a:extLst>
              <a:ext uri="{FF2B5EF4-FFF2-40B4-BE49-F238E27FC236}">
                <a16:creationId xmlns:a16="http://schemas.microsoft.com/office/drawing/2014/main" id="{5BF20C14-AE06-4216-CC10-490C78D31314}"/>
              </a:ext>
            </a:extLst>
          </p:cNvPr>
          <p:cNvPicPr>
            <a:picLocks noChangeAspect="1"/>
          </p:cNvPicPr>
          <p:nvPr/>
        </p:nvPicPr>
        <p:blipFill>
          <a:blip r:embed="rId2"/>
          <a:stretch>
            <a:fillRect/>
          </a:stretch>
        </p:blipFill>
        <p:spPr>
          <a:xfrm>
            <a:off x="5412509" y="4177146"/>
            <a:ext cx="2460337" cy="2471520"/>
          </a:xfrm>
          <a:prstGeom prst="rect">
            <a:avLst/>
          </a:prstGeom>
          <a:ln>
            <a:noFill/>
          </a:ln>
          <a:effectLst>
            <a:softEdge rad="112500"/>
          </a:effectLst>
        </p:spPr>
      </p:pic>
    </p:spTree>
    <p:extLst>
      <p:ext uri="{BB962C8B-B14F-4D97-AF65-F5344CB8AC3E}">
        <p14:creationId xmlns:p14="http://schemas.microsoft.com/office/powerpoint/2010/main" val="283488465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lesia La Trinidad Asambleas de Dios México | Podcast on Spotify">
            <a:extLst>
              <a:ext uri="{FF2B5EF4-FFF2-40B4-BE49-F238E27FC236}">
                <a16:creationId xmlns:a16="http://schemas.microsoft.com/office/drawing/2014/main" id="{6307DC8F-4B4B-DC71-72E7-297E6D6932A0}"/>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9140190" y="4000500"/>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ítulo 9">
            <a:extLst>
              <a:ext uri="{FF2B5EF4-FFF2-40B4-BE49-F238E27FC236}">
                <a16:creationId xmlns:a16="http://schemas.microsoft.com/office/drawing/2014/main" id="{262EF2E9-6CF4-C993-9DA4-3E8E4A53E5BD}"/>
              </a:ext>
            </a:extLst>
          </p:cNvPr>
          <p:cNvSpPr>
            <a:spLocks noGrp="1"/>
          </p:cNvSpPr>
          <p:nvPr>
            <p:ph type="title"/>
          </p:nvPr>
        </p:nvSpPr>
        <p:spPr>
          <a:xfrm>
            <a:off x="723900" y="685800"/>
            <a:ext cx="4365336" cy="2157884"/>
          </a:xfrm>
        </p:spPr>
        <p:txBody>
          <a:bodyPr>
            <a:normAutofit fontScale="90000"/>
          </a:bodyPr>
          <a:lstStyle/>
          <a:p>
            <a:pPr algn="ctr"/>
            <a:r>
              <a:rPr lang="es-MX" b="1">
                <a:solidFill>
                  <a:schemeClr val="accent2">
                    <a:lumMod val="60000"/>
                    <a:lumOff val="40000"/>
                  </a:schemeClr>
                </a:solidFill>
              </a:rPr>
              <a:t>2. EN LA PRIMERA DÉCADA DEL SIGLO XX SE INICIA UN DESEO DE</a:t>
            </a:r>
            <a:br>
              <a:rPr lang="es-MX" b="1">
                <a:solidFill>
                  <a:schemeClr val="accent2">
                    <a:lumMod val="60000"/>
                    <a:lumOff val="40000"/>
                  </a:schemeClr>
                </a:solidFill>
              </a:rPr>
            </a:br>
            <a:r>
              <a:rPr lang="es-MX" b="1">
                <a:solidFill>
                  <a:schemeClr val="accent2">
                    <a:lumMod val="60000"/>
                    <a:lumOff val="40000"/>
                  </a:schemeClr>
                </a:solidFill>
              </a:rPr>
              <a:t>PROCLAMAR LA FE.</a:t>
            </a:r>
            <a:br>
              <a:rPr lang="es-MX" b="1">
                <a:solidFill>
                  <a:schemeClr val="accent2">
                    <a:lumMod val="60000"/>
                    <a:lumOff val="40000"/>
                  </a:schemeClr>
                </a:solidFill>
              </a:rPr>
            </a:br>
            <a:br>
              <a:rPr lang="es-MX"/>
            </a:br>
            <a:r>
              <a:rPr lang="es-MX"/>
              <a:t> Romanos </a:t>
            </a:r>
            <a:br>
              <a:rPr lang="es-MX"/>
            </a:br>
            <a:r>
              <a:rPr lang="es-MX"/>
              <a:t>10:14-17</a:t>
            </a:r>
            <a:endParaRPr lang="es-MX" dirty="0"/>
          </a:p>
        </p:txBody>
      </p:sp>
      <p:sp>
        <p:nvSpPr>
          <p:cNvPr id="11" name="Marcador de posición de imagen 10">
            <a:extLst>
              <a:ext uri="{FF2B5EF4-FFF2-40B4-BE49-F238E27FC236}">
                <a16:creationId xmlns:a16="http://schemas.microsoft.com/office/drawing/2014/main" id="{83D8A8A5-C8F1-65A2-5A99-6A2A4F37B95A}"/>
              </a:ext>
            </a:extLst>
          </p:cNvPr>
          <p:cNvSpPr>
            <a:spLocks noGrp="1"/>
          </p:cNvSpPr>
          <p:nvPr>
            <p:ph type="pic" idx="1"/>
          </p:nvPr>
        </p:nvSpPr>
        <p:spPr>
          <a:xfrm>
            <a:off x="5629345" y="24632"/>
            <a:ext cx="6659880" cy="6857999"/>
          </a:xfrm>
        </p:spPr>
        <p:txBody>
          <a:bodyPr/>
          <a:lstStyle/>
          <a:p>
            <a:pPr algn="l"/>
            <a:endParaRPr lang="es-MX" sz="1800" b="0" i="0" u="none" strike="noStrike" baseline="0" dirty="0">
              <a:solidFill>
                <a:srgbClr val="414142"/>
              </a:solidFill>
              <a:latin typeface="CronosPro-Capt"/>
            </a:endParaRPr>
          </a:p>
          <a:p>
            <a:pPr algn="l"/>
            <a:endParaRPr lang="es-MX" sz="1800" dirty="0">
              <a:solidFill>
                <a:srgbClr val="414142"/>
              </a:solidFill>
              <a:latin typeface="CronosPro-Capt"/>
            </a:endParaRPr>
          </a:p>
          <a:p>
            <a:pPr algn="l"/>
            <a:r>
              <a:rPr lang="es-MX" b="0" i="0" u="none" strike="noStrike" baseline="0" dirty="0">
                <a:solidFill>
                  <a:srgbClr val="414142"/>
                </a:solidFill>
                <a:latin typeface="CronosPro-Capt"/>
              </a:rPr>
              <a:t>Posteriormente, varias iglesias se establecieron en México por misioneros de iglesias pentecostales de los E.E.U.U. y Suecia, principalmente, destacando:</a:t>
            </a:r>
          </a:p>
          <a:p>
            <a:pPr marL="285750" indent="-285750" algn="ctr">
              <a:buFontTx/>
              <a:buChar char="-"/>
            </a:pPr>
            <a:r>
              <a:rPr lang="es-MX" sz="2400" b="1" i="0" u="none" strike="noStrike" baseline="0" dirty="0">
                <a:solidFill>
                  <a:srgbClr val="414142"/>
                </a:solidFill>
                <a:latin typeface="CronosPro-Capt"/>
              </a:rPr>
              <a:t>Las Asambleas de Dios</a:t>
            </a:r>
          </a:p>
          <a:p>
            <a:pPr marL="285750" indent="-285750" algn="ctr">
              <a:buFontTx/>
              <a:buChar char="-"/>
            </a:pPr>
            <a:r>
              <a:rPr lang="es-MX" sz="2400" b="1" i="0" u="none" strike="noStrike" baseline="0" dirty="0">
                <a:solidFill>
                  <a:srgbClr val="414142"/>
                </a:solidFill>
                <a:latin typeface="CronosPro-Capt"/>
              </a:rPr>
              <a:t>La Iglesia de Dios del Evangelio Completo.</a:t>
            </a:r>
          </a:p>
          <a:p>
            <a:pPr marL="285750" indent="-285750" algn="ctr">
              <a:buFontTx/>
              <a:buChar char="-"/>
            </a:pPr>
            <a:r>
              <a:rPr lang="es-MX" sz="2400" b="1" i="0" u="none" strike="noStrike" baseline="0" dirty="0">
                <a:solidFill>
                  <a:srgbClr val="414142"/>
                </a:solidFill>
                <a:latin typeface="CronosPro-Capt"/>
              </a:rPr>
              <a:t>La Iglesia Apostólica de la Fe en Cristo Jesús e Iglesias Pentecostales Independientes.</a:t>
            </a:r>
          </a:p>
          <a:p>
            <a:pPr algn="ctr"/>
            <a:r>
              <a:rPr lang="es-MX" sz="1800" b="0" i="0" u="none" strike="noStrike" baseline="0" dirty="0">
                <a:solidFill>
                  <a:srgbClr val="414142"/>
                </a:solidFill>
                <a:latin typeface="CronosPro-Capt"/>
              </a:rPr>
              <a:t>Las Asambleas de Dios son la primera denominación pentecostal establecida.</a:t>
            </a:r>
            <a:endParaRPr lang="es-MX" dirty="0"/>
          </a:p>
        </p:txBody>
      </p:sp>
    </p:spTree>
    <p:extLst>
      <p:ext uri="{BB962C8B-B14F-4D97-AF65-F5344CB8AC3E}">
        <p14:creationId xmlns:p14="http://schemas.microsoft.com/office/powerpoint/2010/main" val="38192795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5CC3A89-3B59-9138-0B59-B840253FCD16}"/>
              </a:ext>
            </a:extLst>
          </p:cNvPr>
          <p:cNvSpPr>
            <a:spLocks noGrp="1"/>
          </p:cNvSpPr>
          <p:nvPr>
            <p:ph type="title"/>
          </p:nvPr>
        </p:nvSpPr>
        <p:spPr>
          <a:xfrm>
            <a:off x="1371599" y="685800"/>
            <a:ext cx="10301111" cy="962378"/>
          </a:xfrm>
        </p:spPr>
        <p:txBody>
          <a:bodyPr>
            <a:normAutofit fontScale="90000"/>
          </a:bodyPr>
          <a:lstStyle/>
          <a:p>
            <a:r>
              <a:rPr lang="es-MX" sz="2800" b="1" i="0" u="none" strike="noStrike" baseline="0" dirty="0">
                <a:solidFill>
                  <a:srgbClr val="414142"/>
                </a:solidFill>
                <a:latin typeface="CronosPro-SemiboldCapt"/>
              </a:rPr>
              <a:t>3. ANTECEDENTES DE LA IGLESIA CRISTIANA INTERDENOMINACIONAL.</a:t>
            </a:r>
            <a:br>
              <a:rPr lang="es-MX" sz="2400" b="1" i="0" u="none" strike="noStrike" baseline="0" dirty="0">
                <a:solidFill>
                  <a:srgbClr val="414142"/>
                </a:solidFill>
                <a:latin typeface="CronosPro-SemiboldCapt"/>
              </a:rPr>
            </a:br>
            <a:r>
              <a:rPr lang="es-MX" sz="2400" b="1" i="0" u="none" strike="noStrike" baseline="0" dirty="0">
                <a:solidFill>
                  <a:srgbClr val="414142"/>
                </a:solidFill>
                <a:latin typeface="CronosPro-SemiboldCapt"/>
              </a:rPr>
              <a:t>Filipenses 1:3-6</a:t>
            </a:r>
            <a:endParaRPr lang="es-MX" sz="2400" b="1" dirty="0"/>
          </a:p>
        </p:txBody>
      </p:sp>
      <p:pic>
        <p:nvPicPr>
          <p:cNvPr id="12" name="Imagen 11">
            <a:extLst>
              <a:ext uri="{FF2B5EF4-FFF2-40B4-BE49-F238E27FC236}">
                <a16:creationId xmlns:a16="http://schemas.microsoft.com/office/drawing/2014/main" id="{7B5C7681-8FEE-595A-BDEA-E64F8640A558}"/>
              </a:ext>
            </a:extLst>
          </p:cNvPr>
          <p:cNvPicPr>
            <a:picLocks noChangeAspect="1"/>
          </p:cNvPicPr>
          <p:nvPr/>
        </p:nvPicPr>
        <p:blipFill>
          <a:blip r:embed="rId2"/>
          <a:stretch>
            <a:fillRect/>
          </a:stretch>
        </p:blipFill>
        <p:spPr>
          <a:xfrm>
            <a:off x="783871" y="4368800"/>
            <a:ext cx="11543595" cy="2365375"/>
          </a:xfrm>
          <a:prstGeom prst="rect">
            <a:avLst/>
          </a:prstGeom>
        </p:spPr>
      </p:pic>
      <p:sp>
        <p:nvSpPr>
          <p:cNvPr id="15" name="Marcador de texto 14">
            <a:extLst>
              <a:ext uri="{FF2B5EF4-FFF2-40B4-BE49-F238E27FC236}">
                <a16:creationId xmlns:a16="http://schemas.microsoft.com/office/drawing/2014/main" id="{235BE1F4-11D8-11E1-F2D1-2B44EF37E9D3}"/>
              </a:ext>
            </a:extLst>
          </p:cNvPr>
          <p:cNvSpPr>
            <a:spLocks noGrp="1"/>
          </p:cNvSpPr>
          <p:nvPr>
            <p:ph type="body" idx="1"/>
          </p:nvPr>
        </p:nvSpPr>
        <p:spPr/>
        <p:txBody>
          <a:bodyPr/>
          <a:lstStyle/>
          <a:p>
            <a:pPr algn="just"/>
            <a:r>
              <a:rPr lang="es-MX" dirty="0">
                <a:solidFill>
                  <a:srgbClr val="00B050"/>
                </a:solidFill>
              </a:rPr>
              <a:t>1920</a:t>
            </a:r>
            <a:r>
              <a:rPr lang="es-MX" dirty="0"/>
              <a:t> </a:t>
            </a:r>
            <a:r>
              <a:rPr lang="es-MX" sz="1800" b="0" i="0" u="none" strike="noStrike" baseline="0" dirty="0">
                <a:solidFill>
                  <a:srgbClr val="414142"/>
                </a:solidFill>
                <a:latin typeface="CronosPro-Capt"/>
              </a:rPr>
              <a:t>varias familias pertenecientes a distintas denominaciones Evangélicas  comenzaron a llegar a un lugar llamado “La Ladrillera.</a:t>
            </a:r>
            <a:endParaRPr lang="es-MX" dirty="0"/>
          </a:p>
        </p:txBody>
      </p:sp>
      <p:sp>
        <p:nvSpPr>
          <p:cNvPr id="16" name="CuadroTexto 15">
            <a:extLst>
              <a:ext uri="{FF2B5EF4-FFF2-40B4-BE49-F238E27FC236}">
                <a16:creationId xmlns:a16="http://schemas.microsoft.com/office/drawing/2014/main" id="{C2205FAC-45B5-6B3E-8A7C-F12E8A50F1D5}"/>
              </a:ext>
            </a:extLst>
          </p:cNvPr>
          <p:cNvSpPr txBox="1"/>
          <p:nvPr/>
        </p:nvSpPr>
        <p:spPr>
          <a:xfrm>
            <a:off x="6886222" y="1355790"/>
            <a:ext cx="4233333" cy="1138773"/>
          </a:xfrm>
          <a:prstGeom prst="rect">
            <a:avLst/>
          </a:prstGeom>
          <a:noFill/>
        </p:spPr>
        <p:txBody>
          <a:bodyPr wrap="square" rtlCol="0">
            <a:spAutoFit/>
          </a:bodyPr>
          <a:lstStyle/>
          <a:p>
            <a:r>
              <a:rPr lang="es-MX" sz="3200" dirty="0">
                <a:solidFill>
                  <a:schemeClr val="accent6">
                    <a:lumMod val="75000"/>
                  </a:schemeClr>
                </a:solidFill>
              </a:rPr>
              <a:t>1922 </a:t>
            </a:r>
            <a:r>
              <a:rPr lang="es-MX" sz="1800" b="0" i="0" u="none" strike="noStrike" baseline="0" dirty="0">
                <a:solidFill>
                  <a:srgbClr val="414142"/>
                </a:solidFill>
                <a:latin typeface="CronosPro-Capt"/>
              </a:rPr>
              <a:t>comenzó la construcción del templo en la calle de Bremen, donde se empezaron a celebrar los cultos.</a:t>
            </a:r>
            <a:endParaRPr lang="es-MX" sz="3200" dirty="0">
              <a:solidFill>
                <a:schemeClr val="accent6">
                  <a:lumMod val="75000"/>
                </a:schemeClr>
              </a:solidFill>
            </a:endParaRPr>
          </a:p>
        </p:txBody>
      </p:sp>
      <p:sp>
        <p:nvSpPr>
          <p:cNvPr id="17" name="CuadroTexto 16">
            <a:extLst>
              <a:ext uri="{FF2B5EF4-FFF2-40B4-BE49-F238E27FC236}">
                <a16:creationId xmlns:a16="http://schemas.microsoft.com/office/drawing/2014/main" id="{88A22B40-1D1F-5E84-9B44-ACBB16EDC052}"/>
              </a:ext>
            </a:extLst>
          </p:cNvPr>
          <p:cNvSpPr txBox="1"/>
          <p:nvPr/>
        </p:nvSpPr>
        <p:spPr>
          <a:xfrm>
            <a:off x="6886222" y="2878667"/>
            <a:ext cx="3522134" cy="892552"/>
          </a:xfrm>
          <a:prstGeom prst="rect">
            <a:avLst/>
          </a:prstGeom>
          <a:noFill/>
        </p:spPr>
        <p:txBody>
          <a:bodyPr wrap="square" rtlCol="0">
            <a:spAutoFit/>
          </a:bodyPr>
          <a:lstStyle/>
          <a:p>
            <a:r>
              <a:rPr lang="es-MX" sz="3200" dirty="0"/>
              <a:t> </a:t>
            </a:r>
            <a:r>
              <a:rPr lang="es-MX" sz="3200" b="1" dirty="0">
                <a:solidFill>
                  <a:srgbClr val="7030A0"/>
                </a:solidFill>
              </a:rPr>
              <a:t>3-sep-1924 </a:t>
            </a:r>
            <a:r>
              <a:rPr lang="es-MX" sz="2000" dirty="0"/>
              <a:t>Declararon disuelta la iglesia </a:t>
            </a:r>
          </a:p>
        </p:txBody>
      </p:sp>
    </p:spTree>
    <p:extLst>
      <p:ext uri="{BB962C8B-B14F-4D97-AF65-F5344CB8AC3E}">
        <p14:creationId xmlns:p14="http://schemas.microsoft.com/office/powerpoint/2010/main" val="9488643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013D0-4209-FFB6-73E2-0DBD6707C84B}"/>
              </a:ext>
            </a:extLst>
          </p:cNvPr>
          <p:cNvSpPr>
            <a:spLocks noGrp="1"/>
          </p:cNvSpPr>
          <p:nvPr>
            <p:ph type="title"/>
          </p:nvPr>
        </p:nvSpPr>
        <p:spPr>
          <a:xfrm>
            <a:off x="530578" y="484470"/>
            <a:ext cx="3390172" cy="1252853"/>
          </a:xfrm>
        </p:spPr>
        <p:txBody>
          <a:bodyPr/>
          <a:lstStyle/>
          <a:p>
            <a:r>
              <a:rPr lang="es-MX" b="1" dirty="0">
                <a:solidFill>
                  <a:srgbClr val="FF0000"/>
                </a:solidFill>
              </a:rPr>
              <a:t>ERROR</a:t>
            </a:r>
          </a:p>
        </p:txBody>
      </p:sp>
      <p:sp>
        <p:nvSpPr>
          <p:cNvPr id="3" name="Marcador de texto 2">
            <a:extLst>
              <a:ext uri="{FF2B5EF4-FFF2-40B4-BE49-F238E27FC236}">
                <a16:creationId xmlns:a16="http://schemas.microsoft.com/office/drawing/2014/main" id="{9B476FDE-0930-7C0A-9888-E49DBE5378A8}"/>
              </a:ext>
            </a:extLst>
          </p:cNvPr>
          <p:cNvSpPr>
            <a:spLocks noGrp="1"/>
          </p:cNvSpPr>
          <p:nvPr>
            <p:ph type="body" idx="1"/>
          </p:nvPr>
        </p:nvSpPr>
        <p:spPr>
          <a:xfrm>
            <a:off x="794556" y="1776548"/>
            <a:ext cx="9612971" cy="1143324"/>
          </a:xfrm>
        </p:spPr>
        <p:txBody>
          <a:bodyPr>
            <a:noAutofit/>
          </a:bodyPr>
          <a:lstStyle/>
          <a:p>
            <a:pPr algn="l"/>
            <a:r>
              <a:rPr lang="es-MX" b="0" i="0" u="none" strike="noStrike" baseline="0" dirty="0">
                <a:solidFill>
                  <a:schemeClr val="tx1"/>
                </a:solidFill>
                <a:latin typeface="CronosPro-Capt"/>
              </a:rPr>
              <a:t>Manifestar actitudes como la Iglesia de Corintio al identificarse con</a:t>
            </a:r>
          </a:p>
          <a:p>
            <a:pPr algn="l"/>
            <a:r>
              <a:rPr lang="es-MX" b="0" i="0" u="none" strike="noStrike" baseline="0" dirty="0">
                <a:solidFill>
                  <a:schemeClr val="tx1"/>
                </a:solidFill>
                <a:latin typeface="CronosPro-Capt"/>
              </a:rPr>
              <a:t>una manera de pensar que no permite la unidad y crecimiento en la iglesia</a:t>
            </a:r>
          </a:p>
          <a:p>
            <a:pPr algn="l"/>
            <a:r>
              <a:rPr lang="es-MX" b="0" i="0" u="none" strike="noStrike" baseline="0" dirty="0">
                <a:solidFill>
                  <a:schemeClr val="tx1"/>
                </a:solidFill>
                <a:latin typeface="CronosPro-Capt"/>
              </a:rPr>
              <a:t>de Cristo.</a:t>
            </a:r>
            <a:endParaRPr lang="es-MX" dirty="0">
              <a:solidFill>
                <a:schemeClr val="tx1"/>
              </a:solidFill>
            </a:endParaRPr>
          </a:p>
        </p:txBody>
      </p:sp>
      <p:pic>
        <p:nvPicPr>
          <p:cNvPr id="5" name="Imagen 4">
            <a:extLst>
              <a:ext uri="{FF2B5EF4-FFF2-40B4-BE49-F238E27FC236}">
                <a16:creationId xmlns:a16="http://schemas.microsoft.com/office/drawing/2014/main" id="{5D8F4D0D-9DCF-6CFA-E48A-BBFEE869B5CC}"/>
              </a:ext>
            </a:extLst>
          </p:cNvPr>
          <p:cNvPicPr>
            <a:picLocks noChangeAspect="1"/>
          </p:cNvPicPr>
          <p:nvPr/>
        </p:nvPicPr>
        <p:blipFill>
          <a:blip r:embed="rId2"/>
          <a:stretch>
            <a:fillRect/>
          </a:stretch>
        </p:blipFill>
        <p:spPr>
          <a:xfrm>
            <a:off x="8545512" y="215547"/>
            <a:ext cx="3228975" cy="895350"/>
          </a:xfrm>
          <a:prstGeom prst="rect">
            <a:avLst/>
          </a:prstGeom>
        </p:spPr>
      </p:pic>
      <p:sp>
        <p:nvSpPr>
          <p:cNvPr id="6" name="CuadroTexto 5">
            <a:extLst>
              <a:ext uri="{FF2B5EF4-FFF2-40B4-BE49-F238E27FC236}">
                <a16:creationId xmlns:a16="http://schemas.microsoft.com/office/drawing/2014/main" id="{9F82D4DC-406D-8739-E4FE-06D33C6021B9}"/>
              </a:ext>
            </a:extLst>
          </p:cNvPr>
          <p:cNvSpPr txBox="1"/>
          <p:nvPr/>
        </p:nvSpPr>
        <p:spPr>
          <a:xfrm>
            <a:off x="4809066" y="2920284"/>
            <a:ext cx="5678311" cy="3416320"/>
          </a:xfrm>
          <a:prstGeom prst="rect">
            <a:avLst/>
          </a:prstGeom>
          <a:noFill/>
        </p:spPr>
        <p:txBody>
          <a:bodyPr wrap="square" rtlCol="0">
            <a:spAutoFit/>
          </a:bodyPr>
          <a:lstStyle/>
          <a:p>
            <a:pPr marR="28750" algn="just"/>
            <a:r>
              <a:rPr lang="es-MX" sz="2400" b="1" i="0" u="none" strike="noStrike" baseline="0" dirty="0">
                <a:solidFill>
                  <a:schemeClr val="bg2">
                    <a:lumMod val="25000"/>
                    <a:lumOff val="75000"/>
                  </a:schemeClr>
                </a:solidFill>
                <a:latin typeface="Gill Sans MT" panose="020B0502020104020203" pitchFamily="34" charset="0"/>
              </a:rPr>
              <a:t>Respuesta bíblica: </a:t>
            </a:r>
            <a:r>
              <a:rPr lang="es-MX" sz="2400" b="0" i="0" u="none" strike="noStrike" baseline="0" dirty="0">
                <a:solidFill>
                  <a:schemeClr val="bg2">
                    <a:lumMod val="25000"/>
                    <a:lumOff val="75000"/>
                  </a:schemeClr>
                </a:solidFill>
                <a:latin typeface="Gill Sans MT" panose="020B0502020104020203" pitchFamily="34" charset="0"/>
              </a:rPr>
              <a:t>Seamos humildes y mansos, reconozcamos a los que nos presiden y con el amor de Dios, unámonos en un mismo espíritu en la obra del Señor, sabiendo que esto mismo hicieron otros para que hoy podamos gozar de tiempos de refrigerio. Hoy es el día de salvación. Romanos 12:9-13;</a:t>
            </a:r>
          </a:p>
          <a:p>
            <a:r>
              <a:rPr lang="es-MX" sz="2400" b="0" i="0" u="none" strike="noStrike" baseline="0" dirty="0">
                <a:solidFill>
                  <a:schemeClr val="bg2">
                    <a:lumMod val="25000"/>
                    <a:lumOff val="75000"/>
                  </a:schemeClr>
                </a:solidFill>
                <a:latin typeface="Gill Sans MT" panose="020B0502020104020203" pitchFamily="34" charset="0"/>
              </a:rPr>
              <a:t>2 Corintios 6:12</a:t>
            </a:r>
          </a:p>
        </p:txBody>
      </p:sp>
    </p:spTree>
    <p:extLst>
      <p:ext uri="{BB962C8B-B14F-4D97-AF65-F5344CB8AC3E}">
        <p14:creationId xmlns:p14="http://schemas.microsoft.com/office/powerpoint/2010/main" val="1293716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26757D5-6F93-45B0-82A2-39BC87D70F3C}">
  <ds:schemaRefs>
    <ds:schemaRef ds:uri="http://schemas.microsoft.com/sharepoint/v3/contenttype/forms"/>
  </ds:schemaRefs>
</ds:datastoreItem>
</file>

<file path=customXml/itemProps2.xml><?xml version="1.0" encoding="utf-8"?>
<ds:datastoreItem xmlns:ds="http://schemas.openxmlformats.org/officeDocument/2006/customXml" ds:itemID="{04082C27-02EB-4B4A-A84F-7021AA79D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55078-021E-49AB-8F30-C53CA1A5999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Diseño de viaje</Template>
  <TotalTime>67</TotalTime>
  <Words>702</Words>
  <Application>Microsoft Office PowerPoint</Application>
  <PresentationFormat>Panorámica</PresentationFormat>
  <Paragraphs>45</Paragraphs>
  <Slides>12</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Calibri</vt:lpstr>
      <vt:lpstr>CronosPro-Capt</vt:lpstr>
      <vt:lpstr>CronosPro-CaptIt</vt:lpstr>
      <vt:lpstr>CronosPro-LtCaptIt</vt:lpstr>
      <vt:lpstr>CronosPro-SemiboldCapt</vt:lpstr>
      <vt:lpstr>Franklin Gothic Book</vt:lpstr>
      <vt:lpstr>Gill Sans MT</vt:lpstr>
      <vt:lpstr>Recorte</vt:lpstr>
      <vt:lpstr>Desarrollo del evangelio en el siglo XX.</vt:lpstr>
      <vt:lpstr>PASAJE BIBLICO   No os conforméis a este siglo, sino transformaos por medio de la renovación de vuestro entendimiento, para que comprobéis cuál sea la buena voluntad de Dios, agradable y perfecta.  Romanos 12:2</vt:lpstr>
      <vt:lpstr>VERDAD BIBLICA Todo aquel que tiene un encuentro personal con Cristo experimenta un impacto y transformación entero de su ser.  VERDAD BIBLICA APLICADA  Alumbrado nuestro entendimiento por su Espíritu Santo trabajemos unidos por la transformación de este mundo.</vt:lpstr>
      <vt:lpstr>Introducción</vt:lpstr>
      <vt:lpstr>1. PRIMERAS INFLUENCIAS DEL PROTESTANTISMO EN EL SIGLO XX.</vt:lpstr>
      <vt:lpstr>Nacimiento del pentecostalismo. Isaías 44:3</vt:lpstr>
      <vt:lpstr>2. EN LA PRIMERA DÉCADA DEL SIGLO XX SE INICIA UN DESEO DE PROCLAMAR LA FE.   Romanos  10:14-17</vt:lpstr>
      <vt:lpstr>3. ANTECEDENTES DE LA IGLESIA CRISTIANA INTERDENOMINACIONAL. Filipenses 1:3-6</vt:lpstr>
      <vt:lpstr>ERROR</vt:lpstr>
      <vt:lpstr>Presentación de PowerPoint</vt:lpstr>
      <vt:lpstr>Para el año 1913 los evangélicos de las diferentes denominaciones habían establecido más de 600 escuelas primarias, secundarias y normales, además de varios seminarios teológicos e institutos,</vt:lpstr>
      <vt:lpstr>CONCLUSIÓN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Campos</dc:creator>
  <cp:lastModifiedBy>Patricia Campos</cp:lastModifiedBy>
  <cp:revision>2</cp:revision>
  <dcterms:created xsi:type="dcterms:W3CDTF">2025-05-02T03:55:43Z</dcterms:created>
  <dcterms:modified xsi:type="dcterms:W3CDTF">2025-05-02T05:03:05Z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