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3" r:id="rId3"/>
    <p:sldId id="304" r:id="rId4"/>
    <p:sldId id="299" r:id="rId5"/>
    <p:sldId id="267" r:id="rId6"/>
    <p:sldId id="300" r:id="rId7"/>
    <p:sldId id="268" r:id="rId8"/>
    <p:sldId id="298" r:id="rId9"/>
    <p:sldId id="269" r:id="rId10"/>
    <p:sldId id="301" r:id="rId11"/>
    <p:sldId id="273" r:id="rId12"/>
    <p:sldId id="302" r:id="rId13"/>
    <p:sldId id="292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FF33"/>
    <a:srgbClr val="800000"/>
    <a:srgbClr val="003300"/>
    <a:srgbClr val="006600"/>
    <a:srgbClr val="FFFF99"/>
    <a:srgbClr val="FFFFCC"/>
    <a:srgbClr val="663300"/>
    <a:srgbClr val="66FF6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5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9CA4DF3-FA40-4B6C-87DC-1A8CED552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452" y="927869"/>
            <a:ext cx="8215823" cy="1490152"/>
          </a:xfrm>
        </p:spPr>
        <p:txBody>
          <a:bodyPr wrap="square">
            <a:spAutoFit/>
          </a:bodyPr>
          <a:lstStyle/>
          <a:p>
            <a:pPr algn="l">
              <a:lnSpc>
                <a:spcPts val="4900"/>
              </a:lnSpc>
            </a:pPr>
            <a:r>
              <a:rPr lang="es-MX" sz="5400" b="1" cap="none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Plan de Discipulado</a:t>
            </a:r>
          </a:p>
          <a:p>
            <a:pPr algn="l">
              <a:lnSpc>
                <a:spcPts val="4900"/>
              </a:lnSpc>
            </a:pPr>
            <a:r>
              <a:rPr lang="es-MX" sz="5400" b="1" cap="none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en la ICIAR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4A4DA9-9E14-4666-8FFE-EDA0AD9AA558}"/>
              </a:ext>
            </a:extLst>
          </p:cNvPr>
          <p:cNvSpPr txBox="1"/>
          <p:nvPr/>
        </p:nvSpPr>
        <p:spPr>
          <a:xfrm>
            <a:off x="252248" y="5897525"/>
            <a:ext cx="3373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7030A0"/>
                </a:solidFill>
              </a:rPr>
              <a:t>Dic 2021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983E84E-6DEE-4226-B541-56F63D2E9CEE}"/>
              </a:ext>
            </a:extLst>
          </p:cNvPr>
          <p:cNvGrpSpPr/>
          <p:nvPr/>
        </p:nvGrpSpPr>
        <p:grpSpPr>
          <a:xfrm>
            <a:off x="4918364" y="2945313"/>
            <a:ext cx="6624203" cy="3275378"/>
            <a:chOff x="6215782" y="2945314"/>
            <a:chExt cx="5326785" cy="2291704"/>
          </a:xfrm>
        </p:grpSpPr>
        <p:pic>
          <p:nvPicPr>
            <p:cNvPr id="1028" name="Picture 4" descr="discipulo – Vino Nuevo">
              <a:extLst>
                <a:ext uri="{FF2B5EF4-FFF2-40B4-BE49-F238E27FC236}">
                  <a16:creationId xmlns:a16="http://schemas.microsoft.com/office/drawing/2014/main" id="{BF61C91D-BC20-46BC-A1AF-4BE3B23D08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782" y="2945314"/>
              <a:ext cx="5326785" cy="1922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Id y haced discípulos - YouTube">
              <a:extLst>
                <a:ext uri="{FF2B5EF4-FFF2-40B4-BE49-F238E27FC236}">
                  <a16:creationId xmlns:a16="http://schemas.microsoft.com/office/drawing/2014/main" id="{7CCFE8D9-BBB6-485E-914C-7CA864361C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10" b="38094"/>
            <a:stretch/>
          </p:blipFill>
          <p:spPr bwMode="auto">
            <a:xfrm>
              <a:off x="7162766" y="4435129"/>
              <a:ext cx="3943911" cy="801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5129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3976255" y="200647"/>
            <a:ext cx="7952509" cy="584775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/>
            <a:r>
              <a:rPr lang="es-MX" sz="3200" b="1" dirty="0">
                <a:solidFill>
                  <a:srgbClr val="663300"/>
                </a:solidFill>
                <a:latin typeface="Arial Black" panose="020B0A04020102020204" pitchFamily="34" charset="0"/>
              </a:rPr>
              <a:t>Etapa 4: </a:t>
            </a:r>
            <a:r>
              <a:rPr lang="es-MX" sz="3200" b="1" dirty="0">
                <a:latin typeface="Arial Black" panose="020B0A04020102020204" pitchFamily="34" charset="0"/>
              </a:rPr>
              <a:t>Discipulado Multiplicador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D99F74-6CD1-4DB6-BA6C-9CC9A6D091A8}"/>
              </a:ext>
            </a:extLst>
          </p:cNvPr>
          <p:cNvSpPr txBox="1"/>
          <p:nvPr/>
        </p:nvSpPr>
        <p:spPr>
          <a:xfrm>
            <a:off x="409898" y="1935190"/>
            <a:ext cx="4556234" cy="3603652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4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Materiales a utilizar</a:t>
            </a:r>
            <a:r>
              <a:rPr lang="es-MX" sz="44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4400" dirty="0">
                <a:latin typeface="Franklin Gothic Demi" panose="020B0703020102020204" pitchFamily="34" charset="0"/>
              </a:rPr>
              <a:t>Manuales 1 y 2 de</a:t>
            </a:r>
          </a:p>
          <a:p>
            <a:pPr algn="ctr"/>
            <a:r>
              <a:rPr lang="es-MX" sz="4400" dirty="0">
                <a:latin typeface="Franklin Gothic Demi" panose="020B0703020102020204" pitchFamily="34" charset="0"/>
              </a:rPr>
              <a:t>“Vida Discipular”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8C109D3-4454-49AE-B416-5D9469A4915E}"/>
              </a:ext>
            </a:extLst>
          </p:cNvPr>
          <p:cNvSpPr txBox="1"/>
          <p:nvPr/>
        </p:nvSpPr>
        <p:spPr>
          <a:xfrm>
            <a:off x="9538141" y="2475445"/>
            <a:ext cx="2368172" cy="2064769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  <a:scene3d>
            <a:camera prst="perspectiveContrasting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 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14 semanas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FEBA8B2-4508-48B1-8530-46E6AF630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4" t="15845" r="35732" b="9636"/>
          <a:stretch/>
        </p:blipFill>
        <p:spPr>
          <a:xfrm>
            <a:off x="4776952" y="890869"/>
            <a:ext cx="4556234" cy="57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21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B37F2A0A-C951-49F3-AC96-27A9BAFAC954}"/>
              </a:ext>
            </a:extLst>
          </p:cNvPr>
          <p:cNvSpPr txBox="1"/>
          <p:nvPr/>
        </p:nvSpPr>
        <p:spPr>
          <a:xfrm>
            <a:off x="6904237" y="1225689"/>
            <a:ext cx="4713226" cy="520409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r>
              <a:rPr lang="es-MX" sz="36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Meta</a:t>
            </a:r>
            <a:r>
              <a:rPr lang="es-MX" sz="3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</a:t>
            </a:r>
          </a:p>
          <a:p>
            <a:r>
              <a:rPr lang="es-MX" sz="3600" dirty="0">
                <a:latin typeface="Franklin Gothic Demi" panose="020B0703020102020204" pitchFamily="34" charset="0"/>
              </a:rPr>
              <a:t>Que el discípulo: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Tenga madurez espiritual, doctrinal y ministerial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Muestre compromiso de servicio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s-MX" sz="3600" dirty="0">
                <a:latin typeface="Franklin Gothic Demi" panose="020B0703020102020204" pitchFamily="34" charset="0"/>
              </a:rPr>
              <a:t>Esté capacitado para discipular a otros.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C219E3F-5DA6-4100-9DFA-000C775E3620}"/>
              </a:ext>
            </a:extLst>
          </p:cNvPr>
          <p:cNvSpPr txBox="1"/>
          <p:nvPr/>
        </p:nvSpPr>
        <p:spPr>
          <a:xfrm>
            <a:off x="779353" y="1225689"/>
            <a:ext cx="54466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rgbClr val="0000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Romanos 12:6 y 11</a:t>
            </a:r>
          </a:p>
          <a:p>
            <a:pPr algn="ctr"/>
            <a:r>
              <a:rPr lang="es-MX" sz="3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es-MX" sz="3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6</a:t>
            </a:r>
            <a:r>
              <a:rPr lang="es-MX" sz="3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… de manera que </a:t>
            </a:r>
            <a:r>
              <a:rPr lang="es-MX" sz="3600" b="1" i="1" u="sng" dirty="0">
                <a:solidFill>
                  <a:srgbClr val="0066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teniendo diferentes dones</a:t>
            </a:r>
            <a:r>
              <a:rPr lang="es-MX" sz="3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según la gracia que nos es dada… </a:t>
            </a:r>
          </a:p>
          <a:p>
            <a:pPr algn="ctr"/>
            <a:r>
              <a:rPr lang="es-MX" sz="3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11</a:t>
            </a:r>
            <a:r>
              <a:rPr lang="es-MX" sz="3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En lo que requiere diligencia, no perezosos; </a:t>
            </a:r>
            <a:r>
              <a:rPr lang="es-MX" sz="3600" b="1" i="1" u="sng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fervientes en espíritu, sirviendo al Señor</a:t>
            </a:r>
            <a:r>
              <a:rPr lang="es-MX" sz="3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,”</a:t>
            </a:r>
            <a:r>
              <a:rPr lang="es-MX" sz="3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.”</a:t>
            </a:r>
            <a:endParaRPr lang="es-MX" sz="36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4094016" y="200935"/>
            <a:ext cx="795250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0000CC"/>
                </a:solidFill>
                <a:latin typeface="Arial Black" panose="020B0A04020102020204" pitchFamily="34" charset="0"/>
              </a:rPr>
              <a:t>Etapa 5: </a:t>
            </a:r>
            <a:r>
              <a:rPr lang="es-MX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Discipulado de Servicio</a:t>
            </a:r>
          </a:p>
        </p:txBody>
      </p:sp>
    </p:spTree>
    <p:extLst>
      <p:ext uri="{BB962C8B-B14F-4D97-AF65-F5344CB8AC3E}">
        <p14:creationId xmlns:p14="http://schemas.microsoft.com/office/powerpoint/2010/main" val="532072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4094016" y="200935"/>
            <a:ext cx="795250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0000CC"/>
                </a:solidFill>
                <a:latin typeface="Arial Black" panose="020B0A04020102020204" pitchFamily="34" charset="0"/>
              </a:rPr>
              <a:t>Etapa 5: </a:t>
            </a:r>
            <a:r>
              <a:rPr lang="es-MX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Discipulado de Servicio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D99F74-6CD1-4DB6-BA6C-9CC9A6D091A8}"/>
              </a:ext>
            </a:extLst>
          </p:cNvPr>
          <p:cNvSpPr txBox="1"/>
          <p:nvPr/>
        </p:nvSpPr>
        <p:spPr>
          <a:xfrm>
            <a:off x="424471" y="2266089"/>
            <a:ext cx="4667787" cy="2680322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Materiales a utilizar</a:t>
            </a:r>
            <a:r>
              <a:rPr lang="es-MX" sz="40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Manuales 3 y 4 de “Vida Discipular”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8C109D3-4454-49AE-B416-5D9469A4915E}"/>
              </a:ext>
            </a:extLst>
          </p:cNvPr>
          <p:cNvSpPr txBox="1"/>
          <p:nvPr/>
        </p:nvSpPr>
        <p:spPr>
          <a:xfrm>
            <a:off x="8908712" y="2573865"/>
            <a:ext cx="2732689" cy="2064769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 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14 semanas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F160F2-9602-4F55-9993-A58FDD48CF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69" t="17225" r="36767" b="9866"/>
          <a:stretch/>
        </p:blipFill>
        <p:spPr>
          <a:xfrm>
            <a:off x="4619292" y="977463"/>
            <a:ext cx="4353889" cy="572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35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7446819" y="183029"/>
            <a:ext cx="4558146" cy="5847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IMPLEMENTACIÓN: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50ED981-6730-4B5C-BC3F-BD2412EF4A89}"/>
              </a:ext>
            </a:extLst>
          </p:cNvPr>
          <p:cNvGrpSpPr/>
          <p:nvPr/>
        </p:nvGrpSpPr>
        <p:grpSpPr>
          <a:xfrm>
            <a:off x="354826" y="1074524"/>
            <a:ext cx="9199070" cy="1079884"/>
            <a:chOff x="-951795" y="1074525"/>
            <a:chExt cx="9199070" cy="1079884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A42C33F-6D03-4841-8692-176ED37B8E57}"/>
                </a:ext>
              </a:extLst>
            </p:cNvPr>
            <p:cNvSpPr txBox="1"/>
            <p:nvPr/>
          </p:nvSpPr>
          <p:spPr>
            <a:xfrm>
              <a:off x="-951795" y="1262973"/>
              <a:ext cx="2947925" cy="648997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108000" tIns="108000" rIns="108000" bIns="108000">
              <a:spAutoFit/>
            </a:bodyPr>
            <a:lstStyle/>
            <a:p>
              <a:pPr algn="ctr"/>
              <a:r>
                <a:rPr lang="es-MX" sz="2800" b="1" dirty="0">
                  <a:solidFill>
                    <a:srgbClr val="0000CC"/>
                  </a:solidFill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INICIO GENERAL: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37F2A0A-C951-49F3-AC96-27A9BAFAC954}"/>
                </a:ext>
              </a:extLst>
            </p:cNvPr>
            <p:cNvSpPr txBox="1"/>
            <p:nvPr/>
          </p:nvSpPr>
          <p:spPr>
            <a:xfrm rot="5400000">
              <a:off x="4491053" y="-1601814"/>
              <a:ext cx="1079884" cy="6432561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28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Pastores de Presbiterio y Adjuntos</a:t>
              </a:r>
            </a:p>
            <a:p>
              <a:pPr algn="ctr"/>
              <a:r>
                <a:rPr lang="es-MX" sz="28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“Los Caminos del Acompañante”</a:t>
              </a:r>
              <a:endParaRPr lang="es-MX" sz="2800" dirty="0">
                <a:solidFill>
                  <a:srgbClr val="C00000"/>
                </a:solidFill>
                <a:latin typeface="Franklin Gothic Demi" panose="020B0703020102020204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8CF3542-1164-4B6A-BFC5-DB008D977378}"/>
              </a:ext>
            </a:extLst>
          </p:cNvPr>
          <p:cNvGrpSpPr/>
          <p:nvPr/>
        </p:nvGrpSpPr>
        <p:grpSpPr>
          <a:xfrm>
            <a:off x="1765738" y="2502828"/>
            <a:ext cx="8441823" cy="1510771"/>
            <a:chOff x="1350469" y="2512874"/>
            <a:chExt cx="8441823" cy="1510771"/>
          </a:xfrm>
          <a:solidFill>
            <a:srgbClr val="FF99FF"/>
          </a:solidFill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2AD99F74-6CD1-4DB6-BA6C-9CC9A6D091A8}"/>
                </a:ext>
              </a:extLst>
            </p:cNvPr>
            <p:cNvSpPr txBox="1"/>
            <p:nvPr/>
          </p:nvSpPr>
          <p:spPr>
            <a:xfrm>
              <a:off x="1350469" y="2751939"/>
              <a:ext cx="2238375" cy="1079884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108000" tIns="108000" rIns="108000" bIns="108000">
              <a:spAutoFit/>
            </a:bodyPr>
            <a:lstStyle/>
            <a:p>
              <a:pPr algn="ctr"/>
              <a:r>
                <a:rPr lang="es-MX" sz="2800" b="1" dirty="0">
                  <a:solidFill>
                    <a:srgbClr val="0000CC"/>
                  </a:solidFill>
                  <a:latin typeface="Agency FB" panose="020B0503020202020204" pitchFamily="34" charset="0"/>
                </a:rPr>
                <a:t>INICIO EN PRESBITERIOS:</a:t>
              </a:r>
              <a:endParaRPr lang="es-MX" sz="2800" dirty="0">
                <a:solidFill>
                  <a:srgbClr val="0000C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4CFB910F-355E-481A-B19D-5D3C7472FC05}"/>
                </a:ext>
              </a:extLst>
            </p:cNvPr>
            <p:cNvSpPr txBox="1"/>
            <p:nvPr/>
          </p:nvSpPr>
          <p:spPr>
            <a:xfrm rot="5400000">
              <a:off x="5921566" y="152920"/>
              <a:ext cx="1510771" cy="6230680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2800" b="1" u="sng" dirty="0">
                  <a:latin typeface="Franklin Gothic Demi" panose="020B0703020102020204" pitchFamily="34" charset="0"/>
                </a:rPr>
                <a:t>Pastores de Presbiterio</a:t>
              </a:r>
              <a:r>
                <a:rPr lang="es-MX" sz="28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: Planeación y Ejecución de Plan para discipulado de pastores y ministras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407C95A-4BFA-45C8-BED7-89E35F24C559}"/>
              </a:ext>
            </a:extLst>
          </p:cNvPr>
          <p:cNvGrpSpPr/>
          <p:nvPr/>
        </p:nvGrpSpPr>
        <p:grpSpPr>
          <a:xfrm>
            <a:off x="2941475" y="4393552"/>
            <a:ext cx="8945727" cy="1510771"/>
            <a:chOff x="1950157" y="3914295"/>
            <a:chExt cx="8945727" cy="1510771"/>
          </a:xfrm>
          <a:solidFill>
            <a:srgbClr val="66FF66"/>
          </a:solidFill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57193C8-DCB5-4155-826F-9F26C6A3693F}"/>
                </a:ext>
              </a:extLst>
            </p:cNvPr>
            <p:cNvSpPr txBox="1"/>
            <p:nvPr/>
          </p:nvSpPr>
          <p:spPr>
            <a:xfrm>
              <a:off x="1950157" y="4128576"/>
              <a:ext cx="2133874" cy="1079884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108000" tIns="108000" rIns="108000" bIns="108000">
              <a:spAutoFit/>
            </a:bodyPr>
            <a:lstStyle/>
            <a:p>
              <a:pPr algn="ctr"/>
              <a:r>
                <a:rPr lang="es-MX" sz="2800" b="1" dirty="0">
                  <a:latin typeface="Agency FB" panose="020B0503020202020204" pitchFamily="34" charset="0"/>
                </a:rPr>
                <a:t>EN PRESBITERIOS: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DA5BE36-2475-4B1E-9A4B-CDA5591A3EF8}"/>
                </a:ext>
              </a:extLst>
            </p:cNvPr>
            <p:cNvSpPr txBox="1"/>
            <p:nvPr/>
          </p:nvSpPr>
          <p:spPr>
            <a:xfrm rot="5400000">
              <a:off x="6711499" y="1240682"/>
              <a:ext cx="1510771" cy="6857998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28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Pastor de Presbiterio</a:t>
              </a:r>
              <a:r>
                <a:rPr lang="es-MX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 Planeación y Ejecución del Plan para discipulado de ministerios y congregantes</a:t>
              </a:r>
            </a:p>
          </p:txBody>
        </p:sp>
      </p:grpSp>
      <p:sp>
        <p:nvSpPr>
          <p:cNvPr id="17" name="object 19">
            <a:extLst>
              <a:ext uri="{FF2B5EF4-FFF2-40B4-BE49-F238E27FC236}">
                <a16:creationId xmlns:a16="http://schemas.microsoft.com/office/drawing/2014/main" id="{5D2B03FE-AFED-47E0-9657-2BD162B4ACC3}"/>
              </a:ext>
            </a:extLst>
          </p:cNvPr>
          <p:cNvSpPr txBox="1"/>
          <p:nvPr/>
        </p:nvSpPr>
        <p:spPr>
          <a:xfrm>
            <a:off x="486982" y="6100931"/>
            <a:ext cx="10937240" cy="5740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70" dirty="0">
                <a:latin typeface="Arial"/>
                <a:cs typeface="Arial"/>
              </a:rPr>
              <a:t>Fase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Permanente: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340" dirty="0">
                <a:solidFill>
                  <a:srgbClr val="0000CC"/>
                </a:solidFill>
                <a:latin typeface="Arial"/>
                <a:cs typeface="Arial"/>
              </a:rPr>
              <a:t>Discipulado</a:t>
            </a:r>
            <a:r>
              <a:rPr sz="3600" b="1" spc="-1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600" b="1" spc="-345" dirty="0">
                <a:solidFill>
                  <a:srgbClr val="0000CC"/>
                </a:solidFill>
                <a:latin typeface="Arial"/>
                <a:cs typeface="Arial"/>
              </a:rPr>
              <a:t>básico</a:t>
            </a:r>
            <a:r>
              <a:rPr sz="3600" b="1" spc="-1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600" b="1" spc="-350" dirty="0">
                <a:solidFill>
                  <a:srgbClr val="0000CC"/>
                </a:solidFill>
                <a:latin typeface="Arial"/>
                <a:cs typeface="Arial"/>
              </a:rPr>
              <a:t>para</a:t>
            </a:r>
            <a:r>
              <a:rPr sz="3600" b="1" spc="-1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600" b="1" spc="-385" dirty="0">
                <a:solidFill>
                  <a:srgbClr val="0000CC"/>
                </a:solidFill>
                <a:latin typeface="Arial"/>
                <a:cs typeface="Arial"/>
              </a:rPr>
              <a:t>nuevos</a:t>
            </a:r>
            <a:r>
              <a:rPr sz="3600" b="1" spc="-1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600" b="1" spc="-345" dirty="0">
                <a:solidFill>
                  <a:srgbClr val="0000CC"/>
                </a:solidFill>
                <a:latin typeface="Arial"/>
                <a:cs typeface="Arial"/>
              </a:rPr>
              <a:t>creyentes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915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05ADE1F-3D16-4C59-92A6-2F35B11D819C}"/>
              </a:ext>
            </a:extLst>
          </p:cNvPr>
          <p:cNvSpPr txBox="1"/>
          <p:nvPr/>
        </p:nvSpPr>
        <p:spPr>
          <a:xfrm>
            <a:off x="3408219" y="2355273"/>
            <a:ext cx="5929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>
                <a:solidFill>
                  <a:srgbClr val="CC6600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063564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7446819" y="183029"/>
            <a:ext cx="4558146" cy="5847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IMPLEMENTACIÓN: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AEC672-87C8-4DA4-8F7A-8EE8A80BA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17" t="15652" r="35474" b="9636"/>
          <a:stretch/>
        </p:blipFill>
        <p:spPr>
          <a:xfrm>
            <a:off x="0" y="183029"/>
            <a:ext cx="5098797" cy="629775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6FB19C80-C6CE-4E24-A575-DBADB5ECA952}"/>
              </a:ext>
            </a:extLst>
          </p:cNvPr>
          <p:cNvGrpSpPr/>
          <p:nvPr/>
        </p:nvGrpSpPr>
        <p:grpSpPr>
          <a:xfrm>
            <a:off x="5249680" y="1221683"/>
            <a:ext cx="6432561" cy="1599396"/>
            <a:chOff x="5296976" y="2025725"/>
            <a:chExt cx="6432561" cy="1599396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A42C33F-6D03-4841-8692-176ED37B8E57}"/>
                </a:ext>
              </a:extLst>
            </p:cNvPr>
            <p:cNvSpPr txBox="1"/>
            <p:nvPr/>
          </p:nvSpPr>
          <p:spPr>
            <a:xfrm>
              <a:off x="5296976" y="2025725"/>
              <a:ext cx="2947925" cy="648997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108000" tIns="108000" rIns="108000" bIns="108000">
              <a:spAutoFit/>
            </a:bodyPr>
            <a:lstStyle/>
            <a:p>
              <a:pPr algn="ctr"/>
              <a:r>
                <a:rPr lang="es-MX" sz="2800" b="1" dirty="0">
                  <a:solidFill>
                    <a:srgbClr val="0000CC"/>
                  </a:solidFill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INICIO GENERAL: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37F2A0A-C951-49F3-AC96-27A9BAFAC954}"/>
                </a:ext>
              </a:extLst>
            </p:cNvPr>
            <p:cNvSpPr txBox="1"/>
            <p:nvPr/>
          </p:nvSpPr>
          <p:spPr>
            <a:xfrm rot="5400000">
              <a:off x="8157981" y="53564"/>
              <a:ext cx="710552" cy="6432561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32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Pastores de Presbiterio y Adjuntos</a:t>
              </a: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2337132-8E97-4185-980F-E0E9CD28FE08}"/>
              </a:ext>
            </a:extLst>
          </p:cNvPr>
          <p:cNvSpPr txBox="1"/>
          <p:nvPr/>
        </p:nvSpPr>
        <p:spPr>
          <a:xfrm>
            <a:off x="5018929" y="3716668"/>
            <a:ext cx="4667787" cy="2064769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 a utilizar</a:t>
            </a:r>
            <a:r>
              <a:rPr lang="es-MX" sz="40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“Los Caminos del Acompañante”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A1C5E8-332A-4868-9A02-07C35C84F4E1}"/>
              </a:ext>
            </a:extLst>
          </p:cNvPr>
          <p:cNvSpPr txBox="1"/>
          <p:nvPr/>
        </p:nvSpPr>
        <p:spPr>
          <a:xfrm>
            <a:off x="9144001" y="3609822"/>
            <a:ext cx="2732689" cy="2064769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 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14 semanas</a:t>
            </a:r>
          </a:p>
        </p:txBody>
      </p:sp>
    </p:spTree>
    <p:extLst>
      <p:ext uri="{BB962C8B-B14F-4D97-AF65-F5344CB8AC3E}">
        <p14:creationId xmlns:p14="http://schemas.microsoft.com/office/powerpoint/2010/main" val="237334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7446819" y="183029"/>
            <a:ext cx="4558146" cy="5847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IMPLEMENTACIÓN: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91C040EC-CEF5-497A-A418-631D86DA07B8}"/>
              </a:ext>
            </a:extLst>
          </p:cNvPr>
          <p:cNvGrpSpPr/>
          <p:nvPr/>
        </p:nvGrpSpPr>
        <p:grpSpPr>
          <a:xfrm>
            <a:off x="657218" y="1078050"/>
            <a:ext cx="10957607" cy="4377898"/>
            <a:chOff x="184248" y="1645606"/>
            <a:chExt cx="10957607" cy="4377898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4CFB910F-355E-481A-B19D-5D3C7472FC05}"/>
                </a:ext>
              </a:extLst>
            </p:cNvPr>
            <p:cNvSpPr txBox="1"/>
            <p:nvPr/>
          </p:nvSpPr>
          <p:spPr>
            <a:xfrm rot="5400000">
              <a:off x="1660199" y="1559455"/>
              <a:ext cx="2988098" cy="5940000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3600" b="1" u="sng" dirty="0">
                  <a:solidFill>
                    <a:srgbClr val="800000"/>
                  </a:solidFill>
                  <a:latin typeface="Franklin Gothic Demi" panose="020B0703020102020204" pitchFamily="34" charset="0"/>
                </a:rPr>
                <a:t>Inicio en Presbiterios</a:t>
              </a:r>
            </a:p>
            <a:p>
              <a:pPr algn="ctr"/>
              <a:r>
                <a:rPr lang="es-MX" sz="3600" b="1" u="sng" dirty="0">
                  <a:latin typeface="Franklin Gothic Demi" panose="020B0703020102020204" pitchFamily="34" charset="0"/>
                </a:rPr>
                <a:t>A cargo de Pastores de Presbiterio</a:t>
              </a:r>
              <a:r>
                <a:rPr lang="es-MX" sz="36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: </a:t>
              </a:r>
            </a:p>
            <a:p>
              <a:pPr algn="ctr"/>
              <a:r>
                <a:rPr lang="es-MX" sz="3600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“Los Caminos del Acompañante”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49C1854D-8685-4C14-AA77-125BFDDE3785}"/>
                </a:ext>
              </a:extLst>
            </p:cNvPr>
            <p:cNvSpPr txBox="1"/>
            <p:nvPr/>
          </p:nvSpPr>
          <p:spPr>
            <a:xfrm rot="5400000">
              <a:off x="7465221" y="156851"/>
              <a:ext cx="2187879" cy="5165389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3200" b="1" u="sng" dirty="0">
                  <a:latin typeface="Franklin Gothic Demi" panose="020B0703020102020204" pitchFamily="34" charset="0"/>
                </a:rPr>
                <a:t>Con pastores responsables de Zonas, Regiones, Núcleos, etc.</a:t>
              </a:r>
            </a:p>
            <a:p>
              <a:pPr algn="ctr"/>
              <a:r>
                <a:rPr lang="es-MX" sz="3200" b="1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Febrero a Mayo 2022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F07A2684-8A67-4F7C-AC7E-8716A24CCAD5}"/>
                </a:ext>
              </a:extLst>
            </p:cNvPr>
            <p:cNvSpPr txBox="1"/>
            <p:nvPr/>
          </p:nvSpPr>
          <p:spPr>
            <a:xfrm rot="5400000">
              <a:off x="7991711" y="2487042"/>
              <a:ext cx="1202994" cy="470818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vert270" wrap="square" lIns="108000" tIns="108000" rIns="108000" bIns="108000" anchor="ctr" anchorCtr="0">
              <a:spAutoFit/>
            </a:bodyPr>
            <a:lstStyle/>
            <a:p>
              <a:pPr algn="ctr"/>
              <a:r>
                <a:rPr lang="es-MX" sz="3200" b="1" dirty="0">
                  <a:latin typeface="Franklin Gothic Demi" panose="020B0703020102020204" pitchFamily="34" charset="0"/>
                </a:rPr>
                <a:t>Con todos los Pastores</a:t>
              </a:r>
            </a:p>
            <a:p>
              <a:pPr algn="ctr"/>
              <a:r>
                <a:rPr lang="es-MX" sz="3200" b="1" dirty="0">
                  <a:solidFill>
                    <a:srgbClr val="0000CC"/>
                  </a:solidFill>
                  <a:latin typeface="Franklin Gothic Demi" panose="020B0703020102020204" pitchFamily="34" charset="0"/>
                </a:rPr>
                <a:t>Julio-Octubre 2022</a:t>
              </a:r>
              <a:endParaRPr lang="es-MX" sz="3200" dirty="0">
                <a:solidFill>
                  <a:srgbClr val="0000CC"/>
                </a:solidFill>
                <a:latin typeface="Franklin Gothic Demi" panose="020B07030201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B11728B-830F-929B-BE48-1614C562A140}"/>
              </a:ext>
            </a:extLst>
          </p:cNvPr>
          <p:cNvSpPr/>
          <p:nvPr/>
        </p:nvSpPr>
        <p:spPr>
          <a:xfrm>
            <a:off x="6843252" y="5281230"/>
            <a:ext cx="4577020" cy="1202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600" b="1" dirty="0">
                <a:solidFill>
                  <a:schemeClr val="tx1"/>
                </a:solidFill>
              </a:rPr>
              <a:t>El Pastorado a la congregación</a:t>
            </a:r>
          </a:p>
          <a:p>
            <a:pPr algn="ctr"/>
            <a:r>
              <a:rPr lang="es-MX" sz="2600" b="1" dirty="0">
                <a:solidFill>
                  <a:srgbClr val="0000CC"/>
                </a:solidFill>
              </a:rPr>
              <a:t>Nov- 2022 a Febrero 2023</a:t>
            </a:r>
          </a:p>
        </p:txBody>
      </p:sp>
    </p:spTree>
    <p:extLst>
      <p:ext uri="{BB962C8B-B14F-4D97-AF65-F5344CB8AC3E}">
        <p14:creationId xmlns:p14="http://schemas.microsoft.com/office/powerpoint/2010/main" val="109622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5472545" y="374073"/>
            <a:ext cx="6456219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Arial Black" panose="020B0A04020102020204" pitchFamily="34" charset="0"/>
              </a:rPr>
              <a:t>Etapa 1: </a:t>
            </a:r>
            <a:r>
              <a:rPr lang="es-MX" sz="3200" b="1" dirty="0">
                <a:solidFill>
                  <a:srgbClr val="0000CC"/>
                </a:solidFill>
                <a:latin typeface="Arial Black" panose="020B0A04020102020204" pitchFamily="34" charset="0"/>
              </a:rPr>
              <a:t>Discipulado Inicial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D99F74-6CD1-4DB6-BA6C-9CC9A6D091A8}"/>
              </a:ext>
            </a:extLst>
          </p:cNvPr>
          <p:cNvSpPr txBox="1"/>
          <p:nvPr/>
        </p:nvSpPr>
        <p:spPr>
          <a:xfrm>
            <a:off x="6968833" y="1293043"/>
            <a:ext cx="4754979" cy="2434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36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Materiales a utilizar</a:t>
            </a:r>
            <a:r>
              <a:rPr lang="es-MX" sz="36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3600" dirty="0">
                <a:latin typeface="Franklin Gothic Demi" panose="020B0703020102020204" pitchFamily="34" charset="0"/>
              </a:rPr>
              <a:t>Manual de Discipulado de la ICIAR (</a:t>
            </a:r>
            <a:r>
              <a:rPr lang="es-MX" sz="3600" dirty="0" err="1">
                <a:latin typeface="Franklin Gothic Demi" panose="020B0703020102020204" pitchFamily="34" charset="0"/>
              </a:rPr>
              <a:t>re-editado</a:t>
            </a:r>
            <a:r>
              <a:rPr lang="es-MX" sz="3600" dirty="0">
                <a:latin typeface="Franklin Gothic Demi" panose="020B0703020102020204" pitchFamily="34" charset="0"/>
              </a:rPr>
              <a:t>).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8C109D3-4454-49AE-B416-5D9469A4915E}"/>
              </a:ext>
            </a:extLst>
          </p:cNvPr>
          <p:cNvSpPr txBox="1"/>
          <p:nvPr/>
        </p:nvSpPr>
        <p:spPr>
          <a:xfrm>
            <a:off x="8887924" y="4260739"/>
            <a:ext cx="2647175" cy="188010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3600" u="sng" dirty="0">
                <a:solidFill>
                  <a:srgbClr val="003366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3600" dirty="0">
                <a:solidFill>
                  <a:srgbClr val="003366"/>
                </a:solidFill>
                <a:latin typeface="Franklin Gothic Demi" panose="020B0703020102020204" pitchFamily="34" charset="0"/>
              </a:rPr>
              <a:t>:</a:t>
            </a:r>
            <a:r>
              <a:rPr lang="es-MX" sz="3600" dirty="0">
                <a:solidFill>
                  <a:srgbClr val="CC00CC"/>
                </a:solidFill>
                <a:latin typeface="Franklin Gothic Demi" panose="020B0703020102020204" pitchFamily="34" charset="0"/>
              </a:rPr>
              <a:t> </a:t>
            </a:r>
          </a:p>
          <a:p>
            <a:pPr algn="ctr"/>
            <a:r>
              <a:rPr lang="es-MX" sz="3600" dirty="0">
                <a:latin typeface="Franklin Gothic Demi" panose="020B0703020102020204" pitchFamily="34" charset="0"/>
              </a:rPr>
              <a:t>14 semanas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40E8E9-4D15-473B-BA51-05F9C8A29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03" t="17915" r="37802" b="10786"/>
          <a:stretch/>
        </p:blipFill>
        <p:spPr>
          <a:xfrm>
            <a:off x="788273" y="1195209"/>
            <a:ext cx="3937551" cy="5425070"/>
          </a:xfrm>
          <a:prstGeom prst="rect">
            <a:avLst/>
          </a:prstGeom>
        </p:spPr>
      </p:pic>
      <p:sp>
        <p:nvSpPr>
          <p:cNvPr id="4" name="Flecha: hacia la izquierda 3">
            <a:extLst>
              <a:ext uri="{FF2B5EF4-FFF2-40B4-BE49-F238E27FC236}">
                <a16:creationId xmlns:a16="http://schemas.microsoft.com/office/drawing/2014/main" id="{13D89AA0-F7BA-4D64-AE40-EF3AF5EAD520}"/>
              </a:ext>
            </a:extLst>
          </p:cNvPr>
          <p:cNvSpPr/>
          <p:nvPr/>
        </p:nvSpPr>
        <p:spPr>
          <a:xfrm>
            <a:off x="3304077" y="3939853"/>
            <a:ext cx="4439180" cy="2200989"/>
          </a:xfrm>
          <a:prstGeom prst="leftArrow">
            <a:avLst>
              <a:gd name="adj1" fmla="val 50000"/>
              <a:gd name="adj2" fmla="val 22494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s-MX" sz="3600" b="1" dirty="0">
                <a:solidFill>
                  <a:schemeClr val="bg1"/>
                </a:solidFill>
              </a:rPr>
              <a:t>En proceso de revisión y </a:t>
            </a:r>
            <a:r>
              <a:rPr lang="es-MX" sz="3600" b="1" dirty="0" err="1">
                <a:solidFill>
                  <a:schemeClr val="bg1"/>
                </a:solidFill>
              </a:rPr>
              <a:t>re-edición</a:t>
            </a:r>
            <a:endParaRPr lang="es-MX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3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AC219E3F-5DA6-4100-9DFA-000C775E3620}"/>
              </a:ext>
            </a:extLst>
          </p:cNvPr>
          <p:cNvSpPr txBox="1"/>
          <p:nvPr/>
        </p:nvSpPr>
        <p:spPr>
          <a:xfrm>
            <a:off x="734291" y="1062400"/>
            <a:ext cx="109866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rgbClr val="00CC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Marcos 16:16</a:t>
            </a:r>
          </a:p>
          <a:p>
            <a:pPr algn="ctr"/>
            <a:r>
              <a:rPr lang="es-MX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s-MX" sz="4000" i="1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que creyere y </a:t>
            </a:r>
            <a:r>
              <a:rPr lang="es-MX" sz="4000" b="1" i="1" u="sng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fuere bautizado</a:t>
            </a:r>
            <a:r>
              <a:rPr lang="es-MX" sz="4000" i="1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será salvo; mas el que no creyere, será condenado</a:t>
            </a:r>
            <a:r>
              <a:rPr lang="es-MX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.”</a:t>
            </a:r>
            <a:endParaRPr lang="es-MX" sz="40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5472545" y="374073"/>
            <a:ext cx="6456219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Arial Black" panose="020B0A04020102020204" pitchFamily="34" charset="0"/>
              </a:rPr>
              <a:t>Etapa 2: </a:t>
            </a:r>
            <a:r>
              <a:rPr lang="es-MX" sz="3200" b="1" dirty="0">
                <a:solidFill>
                  <a:srgbClr val="0000CC"/>
                </a:solidFill>
                <a:latin typeface="Arial Black" panose="020B0A04020102020204" pitchFamily="34" charset="0"/>
              </a:rPr>
              <a:t>Bautismo en agua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37F2A0A-C951-49F3-AC96-27A9BAFAC954}"/>
              </a:ext>
            </a:extLst>
          </p:cNvPr>
          <p:cNvSpPr txBox="1"/>
          <p:nvPr/>
        </p:nvSpPr>
        <p:spPr>
          <a:xfrm>
            <a:off x="2107323" y="2884227"/>
            <a:ext cx="8755117" cy="3295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r>
              <a:rPr lang="es-MX" sz="40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Meta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</a:t>
            </a:r>
          </a:p>
          <a:p>
            <a:r>
              <a:rPr lang="es-MX" sz="4000" dirty="0">
                <a:latin typeface="Franklin Gothic Demi" panose="020B0703020102020204" pitchFamily="34" charset="0"/>
              </a:rPr>
              <a:t>Al concluir de esta etapa el discípulo: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Conocerá y vivirá la doctrina para catecúmenos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Se bautizará en agua </a:t>
            </a:r>
          </a:p>
        </p:txBody>
      </p:sp>
    </p:spTree>
    <p:extLst>
      <p:ext uri="{BB962C8B-B14F-4D97-AF65-F5344CB8AC3E}">
        <p14:creationId xmlns:p14="http://schemas.microsoft.com/office/powerpoint/2010/main" val="306537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5472545" y="374073"/>
            <a:ext cx="6456219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Arial Black" panose="020B0A04020102020204" pitchFamily="34" charset="0"/>
              </a:rPr>
              <a:t>Etapa 2: </a:t>
            </a:r>
            <a:r>
              <a:rPr lang="es-MX" sz="3200" b="1" dirty="0">
                <a:solidFill>
                  <a:srgbClr val="0000CC"/>
                </a:solidFill>
                <a:latin typeface="Arial Black" panose="020B0A04020102020204" pitchFamily="34" charset="0"/>
              </a:rPr>
              <a:t>Bautismo en agua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D99F74-6CD1-4DB6-BA6C-9CC9A6D091A8}"/>
              </a:ext>
            </a:extLst>
          </p:cNvPr>
          <p:cNvSpPr txBox="1"/>
          <p:nvPr/>
        </p:nvSpPr>
        <p:spPr>
          <a:xfrm>
            <a:off x="625834" y="2012067"/>
            <a:ext cx="3776094" cy="39114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Materiales a utilizar</a:t>
            </a:r>
            <a:r>
              <a:rPr lang="es-MX" sz="40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Manual de catecúmenos ICIAR (</a:t>
            </a:r>
            <a:r>
              <a:rPr lang="es-MX" sz="4000" dirty="0" err="1">
                <a:latin typeface="Franklin Gothic Demi" panose="020B0703020102020204" pitchFamily="34" charset="0"/>
              </a:rPr>
              <a:t>re-editado</a:t>
            </a:r>
            <a:r>
              <a:rPr lang="es-MX" sz="4000" dirty="0">
                <a:latin typeface="Franklin Gothic Demi" panose="020B0703020102020204" pitchFamily="34" charset="0"/>
              </a:rPr>
              <a:t>).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8C109D3-4454-49AE-B416-5D9469A4915E}"/>
              </a:ext>
            </a:extLst>
          </p:cNvPr>
          <p:cNvSpPr txBox="1"/>
          <p:nvPr/>
        </p:nvSpPr>
        <p:spPr>
          <a:xfrm>
            <a:off x="9159767" y="1147792"/>
            <a:ext cx="2595578" cy="2064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4000" u="sng" dirty="0">
                <a:solidFill>
                  <a:srgbClr val="003366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4000" dirty="0">
                <a:solidFill>
                  <a:srgbClr val="003366"/>
                </a:solidFill>
                <a:latin typeface="Franklin Gothic Demi" panose="020B0703020102020204" pitchFamily="34" charset="0"/>
              </a:rPr>
              <a:t>: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 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14 semanas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8350F5-FBDC-4A5A-AE20-0898A02D4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45" t="16721" r="37413" b="9865"/>
          <a:stretch/>
        </p:blipFill>
        <p:spPr>
          <a:xfrm>
            <a:off x="4855646" y="1147792"/>
            <a:ext cx="3995032" cy="5544340"/>
          </a:xfrm>
          <a:prstGeom prst="rect">
            <a:avLst/>
          </a:prstGeom>
        </p:spPr>
      </p:pic>
      <p:sp>
        <p:nvSpPr>
          <p:cNvPr id="9" name="Flecha: hacia la izquierda 8">
            <a:extLst>
              <a:ext uri="{FF2B5EF4-FFF2-40B4-BE49-F238E27FC236}">
                <a16:creationId xmlns:a16="http://schemas.microsoft.com/office/drawing/2014/main" id="{ACEF20E1-B5C8-4068-B037-D749F8BD3E16}"/>
              </a:ext>
            </a:extLst>
          </p:cNvPr>
          <p:cNvSpPr/>
          <p:nvPr/>
        </p:nvSpPr>
        <p:spPr>
          <a:xfrm>
            <a:off x="7220607" y="4189862"/>
            <a:ext cx="4690480" cy="1874044"/>
          </a:xfrm>
          <a:prstGeom prst="leftArrow">
            <a:avLst>
              <a:gd name="adj1" fmla="val 65472"/>
              <a:gd name="adj2" fmla="val 2745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</a:rPr>
              <a:t>En proceso de revisión y </a:t>
            </a:r>
            <a:r>
              <a:rPr lang="es-MX" sz="4000" b="1" dirty="0" err="1">
                <a:solidFill>
                  <a:schemeClr val="bg1"/>
                </a:solidFill>
              </a:rPr>
              <a:t>re-edición</a:t>
            </a:r>
            <a:endParaRPr lang="es-MX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29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F460B13-08F5-4AA8-8F69-375CD4840AE3}"/>
              </a:ext>
            </a:extLst>
          </p:cNvPr>
          <p:cNvSpPr/>
          <p:nvPr/>
        </p:nvSpPr>
        <p:spPr>
          <a:xfrm>
            <a:off x="1444695" y="3537170"/>
            <a:ext cx="10484069" cy="2308324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s-MX" sz="3600" b="1" u="sng" dirty="0">
                <a:solidFill>
                  <a:srgbClr val="FF0000"/>
                </a:solidFill>
                <a:latin typeface="Franklin Gothic Demi" panose="020B0703020102020204" pitchFamily="34" charset="0"/>
              </a:rPr>
              <a:t>Meta:</a:t>
            </a:r>
            <a:endParaRPr lang="es-MX" sz="3600" b="1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  <a:p>
            <a:r>
              <a:rPr lang="es-MX" sz="3600" dirty="0">
                <a:latin typeface="Franklin Gothic Demi" panose="020B0703020102020204" pitchFamily="34" charset="0"/>
              </a:rPr>
              <a:t>Que el discípulo entienda, experimente y viva:</a:t>
            </a:r>
          </a:p>
          <a:p>
            <a:pPr marL="571500" indent="-303213"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66FF33"/>
                </a:solidFill>
                <a:latin typeface="Franklin Gothic Demi" panose="020B0703020102020204" pitchFamily="34" charset="0"/>
              </a:rPr>
              <a:t>Las enseñanzas y mandamientos de Cristo Jesús</a:t>
            </a:r>
          </a:p>
          <a:p>
            <a:pPr marL="571500" indent="-303213"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FFFF00"/>
                </a:solidFill>
                <a:latin typeface="Franklin Gothic Demi" panose="020B0703020102020204" pitchFamily="34" charset="0"/>
              </a:rPr>
              <a:t>Seguir a Cristo cada día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C219E3F-5DA6-4100-9DFA-000C775E3620}"/>
              </a:ext>
            </a:extLst>
          </p:cNvPr>
          <p:cNvSpPr txBox="1"/>
          <p:nvPr/>
        </p:nvSpPr>
        <p:spPr>
          <a:xfrm>
            <a:off x="720437" y="1093847"/>
            <a:ext cx="107234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Hebreos 5:14 </a:t>
            </a:r>
            <a:r>
              <a:rPr lang="es-MX" sz="3600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“el alimento sólido es para los que han alcanzado </a:t>
            </a:r>
            <a:r>
              <a:rPr lang="es-MX" sz="3600" b="1" u="sng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madurez</a:t>
            </a:r>
            <a:r>
              <a:rPr lang="es-MX" sz="3600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, para los que por el uso </a:t>
            </a:r>
            <a:r>
              <a:rPr lang="es-MX" sz="3600" b="1" u="sng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tienen los sentidos ejercitados</a:t>
            </a:r>
            <a:r>
              <a:rPr lang="es-MX" sz="3600" b="1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en el discernimiento del bien y del mal</a:t>
            </a:r>
            <a:r>
              <a:rPr lang="es-MX" sz="3600" dirty="0">
                <a:solidFill>
                  <a:srgbClr val="0033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.”</a:t>
            </a:r>
            <a:endParaRPr lang="es-MX" sz="3600" i="1" dirty="0">
              <a:solidFill>
                <a:srgbClr val="003300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2881745" y="374073"/>
            <a:ext cx="9047019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/>
            <a:r>
              <a:rPr lang="es-MX" sz="3200" b="1" dirty="0">
                <a:latin typeface="Arial Black" panose="020B0A04020102020204" pitchFamily="34" charset="0"/>
              </a:rPr>
              <a:t>Etapa 3: </a:t>
            </a:r>
            <a:r>
              <a:rPr lang="es-MX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Discipulado de Consolidación</a:t>
            </a:r>
          </a:p>
        </p:txBody>
      </p:sp>
    </p:spTree>
    <p:extLst>
      <p:ext uri="{BB962C8B-B14F-4D97-AF65-F5344CB8AC3E}">
        <p14:creationId xmlns:p14="http://schemas.microsoft.com/office/powerpoint/2010/main" val="67822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2881745" y="374073"/>
            <a:ext cx="9047019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/>
            <a:r>
              <a:rPr lang="es-MX" sz="3200" b="1" dirty="0">
                <a:latin typeface="Arial Black" panose="020B0A04020102020204" pitchFamily="34" charset="0"/>
              </a:rPr>
              <a:t>Etapa 3: </a:t>
            </a:r>
            <a:r>
              <a:rPr lang="es-MX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Discipulado de Consolidación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AE7CA01-A742-4043-A6F9-59A451982A14}"/>
              </a:ext>
            </a:extLst>
          </p:cNvPr>
          <p:cNvSpPr txBox="1"/>
          <p:nvPr/>
        </p:nvSpPr>
        <p:spPr>
          <a:xfrm>
            <a:off x="672662" y="2455868"/>
            <a:ext cx="3773214" cy="32062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216000" tIns="216000" rIns="216000" bIns="216000" anchor="ctr" anchorCtr="0">
            <a:spAutoFit/>
          </a:bodyPr>
          <a:lstStyle/>
          <a:p>
            <a:pPr algn="ctr"/>
            <a:r>
              <a:rPr lang="es-MX" sz="3600" u="sng" dirty="0">
                <a:solidFill>
                  <a:srgbClr val="0000CC"/>
                </a:solidFill>
                <a:latin typeface="Franklin Gothic Demi" panose="020B0703020102020204" pitchFamily="34" charset="0"/>
              </a:rPr>
              <a:t>Materiales a utilizar</a:t>
            </a:r>
            <a:r>
              <a:rPr lang="es-MX" sz="36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:</a:t>
            </a:r>
          </a:p>
          <a:p>
            <a:pPr algn="ctr"/>
            <a:r>
              <a:rPr lang="es-MX" sz="3600" dirty="0">
                <a:latin typeface="Franklin Gothic Demi" panose="020B0703020102020204" pitchFamily="34" charset="0"/>
              </a:rPr>
              <a:t>Manuales 1 al 6 del “El Caminar del Discípulo”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730305-488D-4FEA-8E39-9F46595FEB68}"/>
              </a:ext>
            </a:extLst>
          </p:cNvPr>
          <p:cNvSpPr txBox="1"/>
          <p:nvPr/>
        </p:nvSpPr>
        <p:spPr>
          <a:xfrm>
            <a:off x="8954815" y="2953885"/>
            <a:ext cx="2872668" cy="22101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es-MX" sz="4000" u="sng" dirty="0">
                <a:solidFill>
                  <a:srgbClr val="003300"/>
                </a:solidFill>
                <a:latin typeface="Franklin Gothic Demi" panose="020B0703020102020204" pitchFamily="34" charset="0"/>
              </a:rPr>
              <a:t>Duración</a:t>
            </a:r>
            <a:r>
              <a:rPr lang="es-MX" sz="4000" dirty="0">
                <a:solidFill>
                  <a:srgbClr val="003300"/>
                </a:solidFill>
                <a:latin typeface="Franklin Gothic Demi" panose="020B0703020102020204" pitchFamily="34" charset="0"/>
              </a:rPr>
              <a:t>:</a:t>
            </a:r>
            <a:r>
              <a:rPr lang="es-MX" sz="4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 </a:t>
            </a:r>
          </a:p>
          <a:p>
            <a:pPr algn="ctr"/>
            <a:r>
              <a:rPr lang="es-MX" sz="4000" dirty="0">
                <a:latin typeface="Franklin Gothic Demi" panose="020B0703020102020204" pitchFamily="34" charset="0"/>
              </a:rPr>
              <a:t>38 semanas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ACD79C0-F223-4D0F-9CEF-B98B84F28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69" t="16536" r="36897" b="9865"/>
          <a:stretch/>
        </p:blipFill>
        <p:spPr>
          <a:xfrm>
            <a:off x="4635056" y="969581"/>
            <a:ext cx="4312910" cy="57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46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AC219E3F-5DA6-4100-9DFA-000C775E3620}"/>
              </a:ext>
            </a:extLst>
          </p:cNvPr>
          <p:cNvSpPr txBox="1"/>
          <p:nvPr/>
        </p:nvSpPr>
        <p:spPr>
          <a:xfrm>
            <a:off x="318655" y="1023926"/>
            <a:ext cx="6234545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s-MX" sz="3200" b="1" dirty="0">
                <a:solidFill>
                  <a:srgbClr val="0000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Mateo 13:23 </a:t>
            </a:r>
            <a:r>
              <a:rPr lang="es-MX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es-MX" sz="32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Mas el que fue sembrado en buena tierra, éste es el que oye y entiende la palabra, y da fruto; y produce a </a:t>
            </a:r>
            <a:r>
              <a:rPr lang="es-MX" sz="32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ciento</a:t>
            </a:r>
            <a:r>
              <a:rPr lang="es-MX" sz="32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a </a:t>
            </a:r>
            <a:r>
              <a:rPr lang="es-MX" sz="32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sesenta</a:t>
            </a:r>
            <a:r>
              <a:rPr lang="es-MX" sz="32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y a </a:t>
            </a:r>
            <a:r>
              <a:rPr lang="es-MX" sz="32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treinta por uno</a:t>
            </a:r>
            <a:r>
              <a:rPr lang="es-MX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.”</a:t>
            </a:r>
            <a:endParaRPr lang="es-MX" sz="3200" i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A46D9C-B817-46AC-917C-7C5AA890C517}"/>
              </a:ext>
            </a:extLst>
          </p:cNvPr>
          <p:cNvSpPr txBox="1"/>
          <p:nvPr/>
        </p:nvSpPr>
        <p:spPr>
          <a:xfrm>
            <a:off x="3976255" y="200647"/>
            <a:ext cx="7952509" cy="584775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/>
            <a:r>
              <a:rPr lang="es-MX" sz="3200" b="1" dirty="0">
                <a:solidFill>
                  <a:srgbClr val="663300"/>
                </a:solidFill>
                <a:latin typeface="Arial Black" panose="020B0A04020102020204" pitchFamily="34" charset="0"/>
              </a:rPr>
              <a:t>Etapa 4: </a:t>
            </a:r>
            <a:r>
              <a:rPr lang="es-MX" sz="3200" b="1" dirty="0">
                <a:latin typeface="Arial Black" panose="020B0A04020102020204" pitchFamily="34" charset="0"/>
              </a:rPr>
              <a:t>Discipulado Multiplicador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37F2A0A-C951-49F3-AC96-27A9BAFAC954}"/>
              </a:ext>
            </a:extLst>
          </p:cNvPr>
          <p:cNvSpPr txBox="1"/>
          <p:nvPr/>
        </p:nvSpPr>
        <p:spPr>
          <a:xfrm>
            <a:off x="637488" y="4059089"/>
            <a:ext cx="10644890" cy="2434101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108000" tIns="108000" rIns="108000" bIns="108000">
            <a:spAutoFit/>
          </a:bodyPr>
          <a:lstStyle/>
          <a:p>
            <a:pPr algn="ctr"/>
            <a:r>
              <a:rPr lang="es-MX" sz="3600" u="sng" dirty="0">
                <a:solidFill>
                  <a:srgbClr val="C00000"/>
                </a:solidFill>
                <a:latin typeface="Franklin Gothic Demi" panose="020B0703020102020204" pitchFamily="34" charset="0"/>
              </a:rPr>
              <a:t>Meta</a:t>
            </a:r>
            <a:r>
              <a:rPr lang="es-MX" sz="36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: Que el discípulo: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0000CC"/>
                </a:solidFill>
                <a:latin typeface="Franklin Gothic Demi" panose="020B0703020102020204" pitchFamily="34" charset="0"/>
              </a:rPr>
              <a:t>Tenga madurez espiritual, doctrinal y ministerial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s-MX" sz="3600" dirty="0">
                <a:latin typeface="Franklin Gothic Demi" panose="020B0703020102020204" pitchFamily="34" charset="0"/>
              </a:rPr>
              <a:t>Esté capacitado para discipular a nuevos creyentes y catecúmenos: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F27EDFC-EFCB-45DE-8ACF-06BA5743D669}"/>
              </a:ext>
            </a:extLst>
          </p:cNvPr>
          <p:cNvSpPr txBox="1"/>
          <p:nvPr/>
        </p:nvSpPr>
        <p:spPr>
          <a:xfrm>
            <a:off x="6553200" y="1025436"/>
            <a:ext cx="5493325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s-MX" sz="3200" b="1" dirty="0">
                <a:solidFill>
                  <a:srgbClr val="0000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2ª. Timoteo 2:2 </a:t>
            </a:r>
            <a:r>
              <a:rPr lang="es-MX" sz="3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es-MX" sz="3200" i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Lo que has oído de mí ante muchos testigos, esto encarga a hombres fieles que sean idóneos </a:t>
            </a:r>
            <a:r>
              <a:rPr lang="es-MX" sz="3200" b="1" i="1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para enseñar también a otros</a:t>
            </a:r>
            <a:r>
              <a:rPr lang="es-MX" sz="3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.”</a:t>
            </a:r>
            <a:endParaRPr lang="es-MX" sz="3200" i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32213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2627</TotalTime>
  <Words>547</Words>
  <Application>Microsoft Office PowerPoint</Application>
  <PresentationFormat>Widescreen</PresentationFormat>
  <Paragraphs>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Agency FB</vt:lpstr>
      <vt:lpstr>Arial</vt:lpstr>
      <vt:lpstr>Arial Black</vt:lpstr>
      <vt:lpstr>Arial Narrow</vt:lpstr>
      <vt:lpstr>Comic Sans MS</vt:lpstr>
      <vt:lpstr>Copperplate Gothic Bold</vt:lpstr>
      <vt:lpstr>Franklin Gothic Demi</vt:lpstr>
      <vt:lpstr>Tahoma</vt:lpstr>
      <vt:lpstr>Tw Cen MT</vt:lpstr>
      <vt:lpstr>Gota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SANCHEZ</dc:creator>
  <cp:lastModifiedBy>Isaias Lopez Esquivel</cp:lastModifiedBy>
  <cp:revision>240</cp:revision>
  <dcterms:created xsi:type="dcterms:W3CDTF">2020-12-10T17:46:28Z</dcterms:created>
  <dcterms:modified xsi:type="dcterms:W3CDTF">2022-10-26T23:57:17Z</dcterms:modified>
</cp:coreProperties>
</file>