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6" r:id="rId2"/>
    <p:sldId id="257" r:id="rId3"/>
    <p:sldId id="259" r:id="rId4"/>
    <p:sldId id="266" r:id="rId5"/>
    <p:sldId id="272" r:id="rId6"/>
    <p:sldId id="273" r:id="rId7"/>
    <p:sldId id="274" r:id="rId8"/>
    <p:sldId id="275" r:id="rId9"/>
    <p:sldId id="276" r:id="rId10"/>
    <p:sldId id="265" r:id="rId11"/>
    <p:sldId id="277" r:id="rId12"/>
    <p:sldId id="278" r:id="rId13"/>
    <p:sldId id="267" r:id="rId14"/>
    <p:sldId id="279" r:id="rId15"/>
    <p:sldId id="280" r:id="rId16"/>
    <p:sldId id="281" r:id="rId17"/>
    <p:sldId id="282" r:id="rId18"/>
    <p:sldId id="284" r:id="rId19"/>
    <p:sldId id="286" r:id="rId20"/>
    <p:sldId id="287" r:id="rId21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81316" autoAdjust="0"/>
  </p:normalViewPr>
  <p:slideViewPr>
    <p:cSldViewPr snapToGrid="0">
      <p:cViewPr varScale="1">
        <p:scale>
          <a:sx n="60" d="100"/>
          <a:sy n="60" d="100"/>
        </p:scale>
        <p:origin x="11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0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9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2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853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2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3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9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3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6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1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97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0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55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6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6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2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7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775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asacredrebel.wordpress.com/tag/apostles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hyperlink" Target="https://creativecommons.org/licenses/by-nc-nd/3.0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xmlns="" id="{5C61BB01-DC94-9033-2795-B1EFD5512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90" y="1114139"/>
            <a:ext cx="8220270" cy="55479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08ED96C-87EC-FC42-32C6-F759B568D379}"/>
              </a:ext>
            </a:extLst>
          </p:cNvPr>
          <p:cNvSpPr txBox="1"/>
          <p:nvPr/>
        </p:nvSpPr>
        <p:spPr>
          <a:xfrm>
            <a:off x="7628" y="18047"/>
            <a:ext cx="1217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Iglesia Cristiana Interdenominacional, A. R.</a:t>
            </a:r>
          </a:p>
          <a:p>
            <a:pPr algn="ctr"/>
            <a:r>
              <a:rPr lang="es-MX" sz="3200" dirty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Presbiterio de Misiones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0299A38-087D-818B-C3D9-7D9BBEB0F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0" y="93923"/>
            <a:ext cx="1127125" cy="110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4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Los acompañantes aprenden del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Señor Jesús.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048354"/>
            <a:ext cx="6698075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¿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Por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qué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que Jesús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eligió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&lt;&lt;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lugares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comunes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&gt;&gt; para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discipular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 la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gente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 Lucy González.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¿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Cómo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estableció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Jesús,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relaciones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los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lugares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comunes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 Ricardo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Fabela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¿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Por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qué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son tan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importantes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las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relaciones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desarrolladas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los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lugares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comunes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para el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acompañante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 Oscar Tellez.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vida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ajetreada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 hoy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día, ¿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j-ea"/>
                <a:cs typeface="Arial" panose="020B0604020202020204" pitchFamily="34" charset="0"/>
              </a:rPr>
              <a:t>c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ómo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puedes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acompañar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 la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gente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para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desarrollar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amistades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 Nohemi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Jíménez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¿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Qué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descubriste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del principio &lt;&lt;con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él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&gt;&gt;? Alberto Hdez.</a:t>
            </a: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5548" y="2603392"/>
            <a:ext cx="4208327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1125483" y="2529780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SALAS DE TRABAJO de 10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minutos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191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Los acompañantes aprenden del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Señor Jesús.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330892"/>
            <a:ext cx="6698075" cy="337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5548" y="2603392"/>
            <a:ext cx="4208327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1125483" y="2529780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Jesús,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eligió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doce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 &lt;&lt;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para que </a:t>
            </a:r>
            <a:r>
              <a:rPr lang="en-US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estuvieran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 con </a:t>
            </a:r>
            <a:r>
              <a:rPr lang="en-US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él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&gt;&gt; lo dice Marcos 3:14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F38FFDEF-1E7C-4793-A1D8-8B9FA2629A3A}"/>
              </a:ext>
            </a:extLst>
          </p:cNvPr>
          <p:cNvSpPr txBox="1"/>
          <p:nvPr/>
        </p:nvSpPr>
        <p:spPr>
          <a:xfrm>
            <a:off x="318125" y="3300834"/>
            <a:ext cx="706807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El proceso de selección de Jesús. También representa un modelo para hacer discípulos</a:t>
            </a:r>
            <a:r>
              <a:rPr lang="es-MX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algn="just"/>
            <a:endParaRPr lang="es-MX" sz="18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dirty="0">
                <a:solidFill>
                  <a:srgbClr val="FF0000"/>
                </a:solidFill>
                <a:latin typeface="Arial" panose="020B0604020202020204" pitchFamily="34" charset="0"/>
              </a:rPr>
              <a:t>No pidió a nadie que hiciera algo que Él no hubiera demostrado antes en su propia vida.</a:t>
            </a:r>
          </a:p>
          <a:p>
            <a:pPr algn="just"/>
            <a:endParaRPr lang="es-MX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Lo hizo viable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Lo hice pertinente</a:t>
            </a:r>
          </a:p>
          <a:p>
            <a:pPr algn="just"/>
            <a:endParaRPr lang="es-MX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MX" dirty="0">
                <a:solidFill>
                  <a:srgbClr val="FF0000"/>
                </a:solidFill>
                <a:latin typeface="Arial" panose="020B0604020202020204" pitchFamily="34" charset="0"/>
              </a:rPr>
              <a:t>Está bien decir a la gente lo que queremos decirle,</a:t>
            </a:r>
          </a:p>
          <a:p>
            <a:pPr algn="just"/>
            <a:r>
              <a:rPr lang="es-MX" dirty="0">
                <a:solidFill>
                  <a:srgbClr val="FF0000"/>
                </a:solidFill>
                <a:latin typeface="Arial" panose="020B0604020202020204" pitchFamily="34" charset="0"/>
              </a:rPr>
              <a:t>pero, mucho mejor es demostrar cómo hacerlo.</a:t>
            </a:r>
          </a:p>
          <a:p>
            <a:pPr algn="just"/>
            <a:endParaRPr lang="es-MX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7061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Los acompañantes aprenden del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Señor Jesús.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330892"/>
            <a:ext cx="6698075" cy="337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5548" y="2603392"/>
            <a:ext cx="4208327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1125483" y="2529780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LA PRÁCTICA DEL PRINCIPIO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&lt;&lt;con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él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&gt;&gt;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 SE LLEVA A CABO, CUANDO :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F38FFDEF-1E7C-4793-A1D8-8B9FA2629A3A}"/>
              </a:ext>
            </a:extLst>
          </p:cNvPr>
          <p:cNvSpPr txBox="1"/>
          <p:nvPr/>
        </p:nvSpPr>
        <p:spPr>
          <a:xfrm>
            <a:off x="318125" y="3300834"/>
            <a:ext cx="7068075" cy="6424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Dejamos de 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dar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instrucciones solamente.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FF0000"/>
                </a:solidFill>
                <a:latin typeface="Arial" panose="020B0604020202020204" pitchFamily="34" charset="0"/>
              </a:rPr>
              <a:t>•   	Tenemos un </a:t>
            </a:r>
            <a:r>
              <a:rPr lang="es-ES" b="1" dirty="0">
                <a:solidFill>
                  <a:srgbClr val="00B0F0"/>
                </a:solidFill>
                <a:latin typeface="Arial" panose="020B0604020202020204" pitchFamily="34" charset="0"/>
              </a:rPr>
              <a:t>tiempo a solas</a:t>
            </a:r>
            <a:r>
              <a:rPr lang="es-ES" dirty="0">
                <a:solidFill>
                  <a:srgbClr val="FF0000"/>
                </a:solidFill>
                <a:latin typeface="Arial" panose="020B0604020202020204" pitchFamily="34" charset="0"/>
              </a:rPr>
              <a:t> con alguien, en lugar de decirle 	cómo tener un tiempo a solas.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FF0000"/>
                </a:solidFill>
                <a:latin typeface="Arial" panose="020B0604020202020204" pitchFamily="34" charset="0"/>
              </a:rPr>
              <a:t>•	</a:t>
            </a:r>
            <a:r>
              <a:rPr lang="es-ES" b="1" dirty="0">
                <a:solidFill>
                  <a:srgbClr val="00B0F0"/>
                </a:solidFill>
                <a:latin typeface="Arial" panose="020B0604020202020204" pitchFamily="34" charset="0"/>
              </a:rPr>
              <a:t>Hacemos el estudio bíblico</a:t>
            </a:r>
            <a:r>
              <a:rPr lang="es-ES" dirty="0">
                <a:solidFill>
                  <a:srgbClr val="FF0000"/>
                </a:solidFill>
                <a:latin typeface="Arial" panose="020B0604020202020204" pitchFamily="34" charset="0"/>
              </a:rPr>
              <a:t> con alguien, en lugar de 	exhortarlo a que haga un estudio bíblico.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FF0000"/>
                </a:solidFill>
                <a:latin typeface="Arial" panose="020B0604020202020204" pitchFamily="34" charset="0"/>
              </a:rPr>
              <a:t>•	</a:t>
            </a:r>
            <a:r>
              <a:rPr lang="es-ES" b="1" dirty="0">
                <a:solidFill>
                  <a:srgbClr val="00B0F0"/>
                </a:solidFill>
                <a:latin typeface="Arial" panose="020B0604020202020204" pitchFamily="34" charset="0"/>
              </a:rPr>
              <a:t>Invitamos a ese alguien</a:t>
            </a:r>
            <a:r>
              <a:rPr lang="es-ES" dirty="0">
                <a:solidFill>
                  <a:srgbClr val="FF0000"/>
                </a:solidFill>
                <a:latin typeface="Arial" panose="020B0604020202020204" pitchFamily="34" charset="0"/>
              </a:rPr>
              <a:t> a ver cómo nos relacionamos con 	</a:t>
            </a:r>
            <a:r>
              <a:rPr lang="es-ES" b="1" dirty="0">
                <a:solidFill>
                  <a:srgbClr val="00B0F0"/>
                </a:solidFill>
                <a:latin typeface="Arial" panose="020B0604020202020204" pitchFamily="34" charset="0"/>
              </a:rPr>
              <a:t>nuestro cónyuge, hijos,  vecinos, compañeros de trabajo    	o escuela</a:t>
            </a:r>
            <a:r>
              <a:rPr lang="es-ES" dirty="0">
                <a:solidFill>
                  <a:srgbClr val="FF0000"/>
                </a:solidFill>
                <a:latin typeface="Arial" panose="020B0604020202020204" pitchFamily="34" charset="0"/>
              </a:rPr>
              <a:t>, en lugar de solamente explicar el valor de las 	relaciones.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MX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Tenemos un tiempo a sola con alguien en lugar de decirle cómo tener un tiempo a solas.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MX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Hacemos el estudio bíblico con alguien en lugar a que haga un estudio bíblico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MX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invitamos o la invitamos a ver cómo nos relacionamos con nuestro cónyuge, hijos o compañero de cuarto, en lugar de solamente explicar el valor de las relaciones.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541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6" name="Oval 75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749552" y="208099"/>
            <a:ext cx="6215159" cy="11394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Los acompañantes reclutan otras relaciones</a:t>
            </a:r>
            <a:r>
              <a:rPr lang="es-MX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rcRect r="31620"/>
          <a:stretch/>
        </p:blipFill>
        <p:spPr>
          <a:xfrm>
            <a:off x="7999412" y="1492898"/>
            <a:ext cx="4009086" cy="47555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DC111578-7105-4228-B481-A1CA45D188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109313" y="1527111"/>
            <a:ext cx="7855398" cy="5097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s-MX" sz="2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No es una relación exclusiva de dos.</a:t>
            </a: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endParaRPr lang="es-MX" sz="28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s-MX" sz="2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El Señor diseñó este ministerio para hacerlo en equipo.</a:t>
            </a: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endParaRPr lang="es-MX" sz="28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s-MX" sz="2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En la iglesia o en ministerio local, cada uno de nosotros somos parte indispensable en el equipo de Dios para ayudarnos, los unos a los otros, a crecer.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4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Leer Efesios 4:11-16 y dar respuesta a las preguntas de la página 54. (puntos 6,7 y 8)</a:t>
            </a:r>
          </a:p>
        </p:txBody>
      </p:sp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9050BE-9D46-6C11-326D-0BC7C83B2A05}"/>
              </a:ext>
            </a:extLst>
          </p:cNvPr>
          <p:cNvSpPr txBox="1"/>
          <p:nvPr/>
        </p:nvSpPr>
        <p:spPr>
          <a:xfrm>
            <a:off x="8671397" y="6048343"/>
            <a:ext cx="287290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s-MX" sz="700">
                <a:solidFill>
                  <a:srgbClr val="FFFFFF"/>
                </a:solidFill>
                <a:hlinkClick r:id="rId8" tooltip="https://asacredrebel.wordpress.com/tag/apostles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lang="es-MX" sz="700">
                <a:solidFill>
                  <a:srgbClr val="FFFFFF"/>
                </a:solidFill>
              </a:rPr>
              <a:t> by Unknown Author is licensed under </a:t>
            </a:r>
            <a:r>
              <a:rPr lang="es-MX" sz="700">
                <a:solidFill>
                  <a:srgbClr val="FFFFFF"/>
                </a:solidFill>
                <a:hlinkClick r:id="rId10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BY-NC-ND</a:t>
            </a:r>
            <a:endParaRPr lang="es-MX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8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Los acompañantes reclutan otras relaciones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330892"/>
            <a:ext cx="6698075" cy="337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5548" y="2603392"/>
            <a:ext cx="4208327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1125483" y="2529780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El apóstol Pablo entendía el valor de contribuir en la vida de los demás.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F38FFDEF-1E7C-4793-A1D8-8B9FA2629A3A}"/>
              </a:ext>
            </a:extLst>
          </p:cNvPr>
          <p:cNvSpPr txBox="1"/>
          <p:nvPr/>
        </p:nvSpPr>
        <p:spPr>
          <a:xfrm>
            <a:off x="318125" y="3300834"/>
            <a:ext cx="706807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 1ª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Ts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3:10 escribió: &lt;&lt;</a:t>
            </a:r>
            <a:r>
              <a:rPr lang="es-MX" dirty="0">
                <a:solidFill>
                  <a:srgbClr val="FF0000"/>
                </a:solidFill>
                <a:latin typeface="Arial" panose="020B0604020202020204" pitchFamily="34" charset="0"/>
              </a:rPr>
              <a:t>D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ía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y noche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oramos con fervor por ustedes,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pidiéndole a Dios que nos permita volver a verlos</a:t>
            </a: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y completar lo que falte en su fe&gt;&gt; (énfasis agregado).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 Romanos 1:11-12, Pablo escribió: &lt;&lt;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Tengo muchos deseos de verlos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para impartirles algún don espiritual que los fortalezca; mejor dicho,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para que unos a otros nos animemos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 la fe que compartimos&gt;&gt; (NVI, énfasis agregado)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Responder las preguntas de los punto 8 y 9, páginas 54 y 55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94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Los acompañantes viven auténticamente con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amor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transparencia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y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vulnerabilidad.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330892"/>
            <a:ext cx="6698075" cy="337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5548" y="2603392"/>
            <a:ext cx="4208327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687252" y="2529780"/>
            <a:ext cx="65328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 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amor</a:t>
            </a:r>
            <a:r>
              <a:rPr lang="es-MX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es tanto una </a:t>
            </a:r>
            <a:r>
              <a:rPr lang="es-MX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aceptación</a:t>
            </a:r>
            <a:r>
              <a:rPr lang="es-MX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incondicional de las personas como una </a:t>
            </a:r>
            <a:r>
              <a:rPr lang="es-MX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decisión</a:t>
            </a:r>
            <a:r>
              <a:rPr lang="es-MX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volitiva de buscar </a:t>
            </a:r>
            <a:r>
              <a:rPr lang="es-MX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 bien supremo del otro.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F38FFDEF-1E7C-4793-A1D8-8B9FA2629A3A}"/>
              </a:ext>
            </a:extLst>
          </p:cNvPr>
          <p:cNvSpPr txBox="1"/>
          <p:nvPr/>
        </p:nvSpPr>
        <p:spPr>
          <a:xfrm>
            <a:off x="268568" y="3654567"/>
            <a:ext cx="70680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Juan 13:1: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&lt;&lt;Como había amado a los suyos que estaban en el mundo, los amó hasta el fin.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(RVR60).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Visualícese como uno de los doce discípulos.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¿Cómo cree usted que hubiera experimentado el amor de Jesús al viajar con él?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Puntos 10 y 11 página 55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36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Los acompañantes viven auténticamente con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amor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transparencia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y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vulnerabilidad.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330892"/>
            <a:ext cx="6698075" cy="337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5548" y="2603392"/>
            <a:ext cx="4208327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316572" y="2324098"/>
            <a:ext cx="6532833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La </a:t>
            </a:r>
            <a:r>
              <a:rPr lang="es-E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transparencia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se puede expresar haciendo declaraciones francas.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Por ejemplo, usted podría decir: &lt;&lt;Hoy, me siento triste y desanimado&gt;&gt;.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¿Qué otras declaraciones francas, de usted mismo, podría hacer?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BCAFB9E3-CA6A-4BF2-8F74-809F602791E2}"/>
              </a:ext>
            </a:extLst>
          </p:cNvPr>
          <p:cNvSpPr txBox="1"/>
          <p:nvPr/>
        </p:nvSpPr>
        <p:spPr>
          <a:xfrm>
            <a:off x="408476" y="4763842"/>
            <a:ext cx="59578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¿Cree que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haya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límites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al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grado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de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transparencia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que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debemos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exhibir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con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otros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?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Explique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respuesta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492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Los acompañantes viven auténticamente con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amor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transparencia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y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vulnerabilidad.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330892"/>
            <a:ext cx="6698075" cy="337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3321" y="2603392"/>
            <a:ext cx="2380554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503433" y="2892347"/>
            <a:ext cx="8455631" cy="1431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</a:t>
            </a:r>
            <a:r>
              <a:rPr lang="es-MX" sz="2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 Vulnerabilidad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 un paso más allá de la </a:t>
            </a:r>
            <a:r>
              <a:rPr lang="es-MX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transparencia</a:t>
            </a:r>
            <a:r>
              <a:rPr lang="es-MX" sz="1800" b="1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MX" sz="2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vulnerabilidad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hace más que compartir necesidades o heridas: Invita al amigo a </a:t>
            </a: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 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vida para que </a:t>
            </a: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ayude apoyándolo, animándolo o corrigiéndolo en tiempos de necesidad.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8ADEEC41-AC4A-48FE-A0E4-D82DE92136F9}"/>
              </a:ext>
            </a:extLst>
          </p:cNvPr>
          <p:cNvSpPr txBox="1"/>
          <p:nvPr/>
        </p:nvSpPr>
        <p:spPr>
          <a:xfrm>
            <a:off x="503433" y="4579504"/>
            <a:ext cx="8216505" cy="2461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Jesús demostró su vulnerabilidad de diversas formas. </a:t>
            </a: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quí, un ejemplo: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llevó a Pedro y a los hijos de Zebedeo, Santiago y Juan, y comenzó a afligirse y angustiarse. Les dijo: &lt;&lt;Mi alma está destrozada de tanta tristeza, hasta el punto de la muerte. Quédense aquí y velen conmigo. Mateo 26: 37-38.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Véase página 57, pregunta 15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61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Los acompañantes viven auténticamente con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amor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transparencia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y </a:t>
            </a: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vulnerabilidad.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330892"/>
            <a:ext cx="6698075" cy="337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3321" y="2603392"/>
            <a:ext cx="2380554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503433" y="2892347"/>
            <a:ext cx="8455631" cy="2026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Los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aco</a:t>
            </a:r>
            <a:r>
              <a:rPr lang="es-MX" dirty="0" err="1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mpañantes</a:t>
            </a: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entran en la historia de la vida de otros.</a:t>
            </a:r>
          </a:p>
          <a:p>
            <a:pPr marL="5143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irrumpimos en la vida de otra persona. </a:t>
            </a:r>
          </a:p>
          <a:p>
            <a:pPr marL="5143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ganamos el derecho de leer la vida de otro.</a:t>
            </a:r>
          </a:p>
          <a:p>
            <a:pPr marL="5143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derecho lo ganamos, a través, de la autenticidad: La demostración de </a:t>
            </a:r>
            <a:r>
              <a:rPr lang="es-MX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amor</a:t>
            </a: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MX" sz="29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transparencia</a:t>
            </a: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s-MX" sz="29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vulnerabilidad.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64856826-2C02-4330-8778-295AE48A4D3C}"/>
              </a:ext>
            </a:extLst>
          </p:cNvPr>
          <p:cNvSpPr txBox="1"/>
          <p:nvPr/>
        </p:nvSpPr>
        <p:spPr>
          <a:xfrm>
            <a:off x="503433" y="4972814"/>
            <a:ext cx="8024118" cy="136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0D0D0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¿Cómo puede comenzar a leer la novela de la vida de otro? ¿Cómo puede descubrir la temática de que Dios está presente?  Una manera práctica es compartir su historia de fe.</a:t>
            </a:r>
          </a:p>
          <a:p>
            <a:pPr marL="228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Conforme a la p</a:t>
            </a:r>
            <a:r>
              <a:rPr lang="es-ES" dirty="0" err="1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ágina</a:t>
            </a:r>
            <a:r>
              <a:rPr lang="es-ES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58, primer párrafo, haga su cronograma.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66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s-MX" sz="29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Los acompañantes </a:t>
            </a:r>
            <a:r>
              <a:rPr lang="es-MX" sz="29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ACTUAN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330892"/>
            <a:ext cx="6698075" cy="337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3321" y="2603392"/>
            <a:ext cx="2380554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503433" y="2892347"/>
            <a:ext cx="8455631" cy="2053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¿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Ha cambiado su imagen de hacer discípulos como resultado de este capítulo?</a:t>
            </a:r>
          </a:p>
          <a:p>
            <a:pPr marL="5143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Describa cualquier cambio. Anote estos cambios en la “hoja de acción del acompañante”.</a:t>
            </a:r>
          </a:p>
          <a:p>
            <a:pPr marL="5143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También, anote el nombre de alguien, con quien usted quiera compartir su cronograma.</a:t>
            </a:r>
            <a:endParaRPr kumimoji="0" lang="es-MX" sz="29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36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ISCIPULADO CRISTIANO - Centro Cristiano Peniel Mérida">
            <a:extLst>
              <a:ext uri="{FF2B5EF4-FFF2-40B4-BE49-F238E27FC236}">
                <a16:creationId xmlns:a16="http://schemas.microsoft.com/office/drawing/2014/main" xmlns="" id="{76AB8DD2-C2A5-3D5C-6A8A-68546E5CB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20" y="4518884"/>
            <a:ext cx="2926180" cy="16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os de cada cinco cristianos no están comprometidos con el discipulado en  sus iglesias">
            <a:extLst>
              <a:ext uri="{FF2B5EF4-FFF2-40B4-BE49-F238E27FC236}">
                <a16:creationId xmlns:a16="http://schemas.microsoft.com/office/drawing/2014/main" xmlns="" id="{61D658C0-B4C6-0533-1F8F-D39052010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20" y="1203649"/>
            <a:ext cx="10134600" cy="501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D09C98FF-D448-018A-96CE-5D72F58D0F77}"/>
              </a:ext>
            </a:extLst>
          </p:cNvPr>
          <p:cNvSpPr txBox="1"/>
          <p:nvPr/>
        </p:nvSpPr>
        <p:spPr>
          <a:xfrm>
            <a:off x="1036220" y="1203649"/>
            <a:ext cx="101346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Capitulo 5</a:t>
            </a:r>
          </a:p>
          <a:p>
            <a:pPr algn="ctr"/>
            <a:r>
              <a:rPr lang="es-MX" sz="7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El Camino de las relaciones</a:t>
            </a:r>
          </a:p>
          <a:p>
            <a:pPr algn="ctr"/>
            <a:r>
              <a:rPr lang="es-MX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Paginas 49 a la 60.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939590A-A5A4-9A54-A121-F919B90F8953}"/>
              </a:ext>
            </a:extLst>
          </p:cNvPr>
          <p:cNvSpPr txBox="1"/>
          <p:nvPr/>
        </p:nvSpPr>
        <p:spPr>
          <a:xfrm>
            <a:off x="1293844" y="5600700"/>
            <a:ext cx="2587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sept. 2022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E48E211-A94D-F696-23CD-F3ECD6B95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0" y="128669"/>
            <a:ext cx="1039829" cy="101770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B7B5D14-9824-BDCB-4785-DF746471B7F4}"/>
              </a:ext>
            </a:extLst>
          </p:cNvPr>
          <p:cNvSpPr txBox="1"/>
          <p:nvPr/>
        </p:nvSpPr>
        <p:spPr>
          <a:xfrm>
            <a:off x="7272670" y="5326463"/>
            <a:ext cx="3883110" cy="8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Feliciano</a:t>
            </a:r>
          </a:p>
          <a:p>
            <a:r>
              <a:rPr lang="es-MX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Hernández</a:t>
            </a:r>
          </a:p>
        </p:txBody>
      </p:sp>
    </p:spTree>
    <p:extLst>
      <p:ext uri="{BB962C8B-B14F-4D97-AF65-F5344CB8AC3E}">
        <p14:creationId xmlns:p14="http://schemas.microsoft.com/office/powerpoint/2010/main" val="303864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9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Los acompañantes practican el </a:t>
            </a:r>
            <a:r>
              <a:rPr lang="es-MX" sz="2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VIM</a:t>
            </a:r>
            <a:r>
              <a:rPr lang="es-MX" sz="2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kumimoji="0" lang="es-MX" sz="2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87974" y="3330892"/>
            <a:ext cx="6698075" cy="337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3321" y="2603392"/>
            <a:ext cx="2380554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B65D8CA-86B9-4A04-A682-A7B289AF2E68}"/>
              </a:ext>
            </a:extLst>
          </p:cNvPr>
          <p:cNvSpPr txBox="1"/>
          <p:nvPr/>
        </p:nvSpPr>
        <p:spPr>
          <a:xfrm>
            <a:off x="503433" y="2892347"/>
            <a:ext cx="8455631" cy="3033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4572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Visión: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Las relaciones son esenciales para disculpar a otros.</a:t>
            </a:r>
          </a:p>
          <a:p>
            <a:pPr marL="685800" marR="0" lvl="0" indent="-4572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Intencionalidad:</a:t>
            </a:r>
            <a:r>
              <a:rPr lang="es-MX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 Invertiré tiempo y esfuerzo en desarrollar amistades de calidad.</a:t>
            </a:r>
          </a:p>
          <a:p>
            <a:pPr marL="685800" marR="0" lvl="0" indent="-4572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Medio:</a:t>
            </a:r>
            <a:r>
              <a:rPr lang="es-MX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 Usaré el cronograma de la historia de fe con mi grupo pequeño, esta semana, para desarrollar relaciones auténticas. 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72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8D63587-79DA-F14F-7B2C-16BACFDCFF7D}"/>
              </a:ext>
            </a:extLst>
          </p:cNvPr>
          <p:cNvSpPr/>
          <p:nvPr/>
        </p:nvSpPr>
        <p:spPr>
          <a:xfrm>
            <a:off x="6643396" y="5449079"/>
            <a:ext cx="5131838" cy="1103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6523A6A6-B0D4-44BC-A717-B6D1DD686B78}"/>
              </a:ext>
            </a:extLst>
          </p:cNvPr>
          <p:cNvSpPr txBox="1"/>
          <p:nvPr/>
        </p:nvSpPr>
        <p:spPr>
          <a:xfrm>
            <a:off x="6878653" y="1397675"/>
            <a:ext cx="513183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KARL BARTH dice.</a:t>
            </a:r>
          </a:p>
          <a:p>
            <a:endParaRPr lang="es-MX" sz="1800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1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 hablamos de nuestras </a:t>
            </a:r>
            <a:r>
              <a:rPr lang="es-MX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virtudes</a:t>
            </a:r>
            <a:r>
              <a:rPr lang="es-MX" sz="1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somos </a:t>
            </a:r>
            <a:r>
              <a:rPr lang="es-MX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competidores</a:t>
            </a:r>
            <a:r>
              <a:rPr lang="es-MX" sz="1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endParaRPr lang="es-MX" sz="1800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1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 confesamos nuestros </a:t>
            </a:r>
            <a:r>
              <a:rPr lang="es-MX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pecados</a:t>
            </a:r>
            <a:r>
              <a:rPr lang="es-MX" sz="1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llegamos a ser </a:t>
            </a:r>
            <a:r>
              <a:rPr lang="es-MX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hermanos</a:t>
            </a:r>
            <a:endParaRPr lang="es-MX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22D95E7-6618-4D76-BCD2-099ED9E66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978" y="1321338"/>
            <a:ext cx="3962743" cy="503725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9DF195F0-E72A-43C8-8BDC-C91F2F6248A2}"/>
              </a:ext>
            </a:extLst>
          </p:cNvPr>
          <p:cNvSpPr txBox="1"/>
          <p:nvPr/>
        </p:nvSpPr>
        <p:spPr>
          <a:xfrm>
            <a:off x="6979280" y="3429000"/>
            <a:ext cx="4795953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R:</a:t>
            </a:r>
          </a:p>
          <a:p>
            <a:r>
              <a:rPr lang="es-MX" dirty="0">
                <a:solidFill>
                  <a:srgbClr val="FF0000"/>
                </a:solidFill>
                <a:latin typeface="Arial Black" panose="020B0A04020102020204" pitchFamily="34" charset="0"/>
              </a:rPr>
              <a:t>Representa las Relaciones</a:t>
            </a:r>
            <a:r>
              <a:rPr lang="es-MX" dirty="0"/>
              <a:t>. Una relación con Dios y una relación con las personas a las que discipulamos, proporciona el contexto apropiado para el proceso de hacer discípulos.</a:t>
            </a:r>
          </a:p>
        </p:txBody>
      </p:sp>
    </p:spTree>
    <p:extLst>
      <p:ext uri="{BB962C8B-B14F-4D97-AF65-F5344CB8AC3E}">
        <p14:creationId xmlns:p14="http://schemas.microsoft.com/office/powerpoint/2010/main" val="307849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s-MX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CAMINO DE LAS RELACIONES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s-MX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8930" y="2548281"/>
            <a:ext cx="6367689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s-MX" sz="4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MX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“Los acompañantes desarrollan amistades auténticas”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s-MX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Imagen 6" descr="Stick figure families holding hands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221894" y="2559809"/>
            <a:ext cx="4674637" cy="3794338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0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CAMINO DE LAS RELACIONES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29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8930" y="2548281"/>
            <a:ext cx="6367689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formador competente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Formador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C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ompetente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endParaRPr lang="en-US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acompañante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debe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ser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Auténtico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relación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: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AMOR</a:t>
            </a:r>
          </a:p>
          <a:p>
            <a:pPr marL="285750" marR="0" lvl="0" indent="-28575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TRANSPARENCIA</a:t>
            </a:r>
          </a:p>
          <a:p>
            <a:pPr marL="285750" marR="0" lvl="0" indent="-28575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VULNERABILIDAD</a:t>
            </a:r>
          </a:p>
        </p:txBody>
      </p:sp>
      <p:pic>
        <p:nvPicPr>
          <p:cNvPr id="7" name="Imagen 6" descr="Stick figure families holding hands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221894" y="2559809"/>
            <a:ext cx="4674637" cy="3794338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9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CAMINO DE LAS RELACIONES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29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8930" y="2548281"/>
            <a:ext cx="6367689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formador competente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s-ES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AUTENTICIDAD</a:t>
            </a:r>
            <a:r>
              <a:rPr lang="es-E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que es </a:t>
            </a:r>
            <a:r>
              <a:rPr lang="es-E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realmente</a:t>
            </a:r>
            <a:r>
              <a:rPr lang="es-E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lo que parece o se dice que es.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 </a:t>
            </a:r>
            <a:r>
              <a:rPr lang="es-MX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autenticidad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se experimenta más a menudo en las rutinas y los lugares comunes en los que vivimos, trabajamos o nos divertimos.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7" name="Imagen 6" descr="Stick figure families holding hands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221894" y="2559809"/>
            <a:ext cx="4674637" cy="3794338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4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CAMINO DE LAS RELACIONES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29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8930" y="2548281"/>
            <a:ext cx="6367689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formador competente</a:t>
            </a:r>
          </a:p>
        </p:txBody>
      </p:sp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2210A467-742E-42E2-A4F0-81AA0F5AEDC2}"/>
              </a:ext>
            </a:extLst>
          </p:cNvPr>
          <p:cNvSpPr txBox="1"/>
          <p:nvPr/>
        </p:nvSpPr>
        <p:spPr>
          <a:xfrm>
            <a:off x="580937" y="2765382"/>
            <a:ext cx="6094602" cy="294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“Amarás al Señor tu Dios con todo tu corazón, con toda tu alma y con toda tu fuerza. Y estas palabras que yo te mando hoy, estarán sobre tu corazón; y diligentemente las enseñarás a tus hijos, y hablarás de ellas cuando te sientes en tu casa y cuando andes por el camino, cuando te acuestes y cuando te levantes. (…) Y las escribirás en los postes de tu casa y en tus puertas”.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DEUTERONOMIO 6.5-7 (LBLA)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AC36A5C3-8368-4F36-94B3-8B56FD414A8B}"/>
              </a:ext>
            </a:extLst>
          </p:cNvPr>
          <p:cNvSpPr txBox="1"/>
          <p:nvPr/>
        </p:nvSpPr>
        <p:spPr>
          <a:xfrm>
            <a:off x="7256475" y="3444350"/>
            <a:ext cx="4622336" cy="195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autor de Deuteronomio </a:t>
            </a:r>
            <a:r>
              <a:rPr lang="es-MX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entendía el valor del lugar común.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que la nación de Israel </a:t>
            </a:r>
            <a:r>
              <a:rPr lang="es-MX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siguiera los caminos de Dios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ellos necesitaban una </a:t>
            </a:r>
            <a:r>
              <a:rPr lang="es-MX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visión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plantar </a:t>
            </a:r>
            <a:r>
              <a:rPr lang="es-MX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verdad en las rutinas diarias:</a:t>
            </a:r>
            <a:endParaRPr lang="es-MX" sz="1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03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CAMINO DE LAS RELACIONES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29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8930" y="2548281"/>
            <a:ext cx="6367689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formador competente</a:t>
            </a:r>
          </a:p>
        </p:txBody>
      </p:sp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2210A467-742E-42E2-A4F0-81AA0F5AEDC2}"/>
              </a:ext>
            </a:extLst>
          </p:cNvPr>
          <p:cNvSpPr txBox="1"/>
          <p:nvPr/>
        </p:nvSpPr>
        <p:spPr>
          <a:xfrm>
            <a:off x="648208" y="3338582"/>
            <a:ext cx="54477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Las </a:t>
            </a:r>
            <a:r>
              <a:rPr lang="es-MX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relaciones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ya sea en grupos grandes, grupos pequeños o uno a uno, son el elemento indispensable para hacer discípulos. Sin embargo, cuando, intencionadamente, acompañamos a la gente en relaciones </a:t>
            </a:r>
            <a:r>
              <a:rPr lang="es-MX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auténticas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nuestra</a:t>
            </a:r>
            <a:r>
              <a:rPr lang="es-MX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vida pronto llega a ser </a:t>
            </a:r>
            <a:r>
              <a:rPr lang="es-MX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transparente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AC36A5C3-8368-4F36-94B3-8B56FD414A8B}"/>
              </a:ext>
            </a:extLst>
          </p:cNvPr>
          <p:cNvSpPr txBox="1"/>
          <p:nvPr/>
        </p:nvSpPr>
        <p:spPr>
          <a:xfrm>
            <a:off x="7256475" y="3444350"/>
            <a:ext cx="4622336" cy="1559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No podemos ocultar nuestras </a:t>
            </a:r>
            <a:r>
              <a:rPr lang="es-MX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decepciones y alegrías, nuestros fracasos y nuestras celebraciones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A los acompañantes no se les pide que sean perfectos, pero sí se les llama a ser </a:t>
            </a:r>
            <a:r>
              <a:rPr lang="es-MX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auténticos.</a:t>
            </a:r>
          </a:p>
        </p:txBody>
      </p:sp>
    </p:spTree>
    <p:extLst>
      <p:ext uri="{BB962C8B-B14F-4D97-AF65-F5344CB8AC3E}">
        <p14:creationId xmlns:p14="http://schemas.microsoft.com/office/powerpoint/2010/main" val="352246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CAMINO DE LAS RELACIONES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s-MX" sz="29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8930" y="2548281"/>
            <a:ext cx="6367689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formador competente</a:t>
            </a:r>
          </a:p>
        </p:txBody>
      </p:sp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2210A467-742E-42E2-A4F0-81AA0F5AEDC2}"/>
              </a:ext>
            </a:extLst>
          </p:cNvPr>
          <p:cNvSpPr txBox="1"/>
          <p:nvPr/>
        </p:nvSpPr>
        <p:spPr>
          <a:xfrm>
            <a:off x="648208" y="3332991"/>
            <a:ext cx="544779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rgbClr val="ACD433"/>
              </a:buClr>
              <a:buSzPct val="80000"/>
            </a:pPr>
            <a:r>
              <a:rPr lang="es-MX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Los acompañantes aprenden del ejemplo de Jesús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AC36A5C3-8368-4F36-94B3-8B56FD414A8B}"/>
              </a:ext>
            </a:extLst>
          </p:cNvPr>
          <p:cNvSpPr txBox="1"/>
          <p:nvPr/>
        </p:nvSpPr>
        <p:spPr>
          <a:xfrm>
            <a:off x="7256475" y="3987721"/>
            <a:ext cx="4171937" cy="1654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Jesús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desarrolló relaciones en </a:t>
            </a:r>
            <a:r>
              <a:rPr lang="es-MX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los lugares comunes de la vida.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 mayor parte de su ministerio se llevó a cabo </a:t>
            </a:r>
            <a:r>
              <a:rPr lang="es-MX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fuera de los entornos religiosos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491FC430-7961-48C3-9784-F3ED5E2644B7}"/>
              </a:ext>
            </a:extLst>
          </p:cNvPr>
          <p:cNvSpPr txBox="1"/>
          <p:nvPr/>
        </p:nvSpPr>
        <p:spPr>
          <a:xfrm>
            <a:off x="1459684" y="4359454"/>
            <a:ext cx="4169721" cy="1866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uestro 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Señor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vivió</a:t>
            </a:r>
            <a:r>
              <a:rPr lang="es-MX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auténticamente</a:t>
            </a:r>
            <a:r>
              <a:rPr lang="es-MX" b="1" dirty="0">
                <a:solidFill>
                  <a:srgbClr val="0D0D0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Mostró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Amor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Transparencia y,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Vulnerabilidad </a:t>
            </a:r>
            <a:r>
              <a:rPr lang="es-MX" b="1" dirty="0">
                <a:solidFill>
                  <a:srgbClr val="0D0D0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hacia</a:t>
            </a:r>
            <a:r>
              <a:rPr lang="es-MX" sz="18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los demás. 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3761</TotalTime>
  <Words>1343</Words>
  <Application>Microsoft Office PowerPoint</Application>
  <PresentationFormat>Panorámica</PresentationFormat>
  <Paragraphs>144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2" baseType="lpstr">
      <vt:lpstr>Aharoni</vt:lpstr>
      <vt:lpstr>Aldhabi</vt:lpstr>
      <vt:lpstr>arial</vt:lpstr>
      <vt:lpstr>arial</vt:lpstr>
      <vt:lpstr>Arial Black</vt:lpstr>
      <vt:lpstr>Calibri</vt:lpstr>
      <vt:lpstr>Century Gothic</vt:lpstr>
      <vt:lpstr>Symbol</vt:lpstr>
      <vt:lpstr>Times New Roman</vt:lpstr>
      <vt:lpstr>Wingdings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Fabela Islas</dc:creator>
  <cp:lastModifiedBy>Patron</cp:lastModifiedBy>
  <cp:revision>55</cp:revision>
  <cp:lastPrinted>2022-09-14T03:19:03Z</cp:lastPrinted>
  <dcterms:created xsi:type="dcterms:W3CDTF">2022-08-09T21:33:44Z</dcterms:created>
  <dcterms:modified xsi:type="dcterms:W3CDTF">2022-11-06T19:10:17Z</dcterms:modified>
</cp:coreProperties>
</file>