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8" r:id="rId2"/>
    <p:sldId id="267" r:id="rId3"/>
    <p:sldId id="259" r:id="rId4"/>
    <p:sldId id="270" r:id="rId5"/>
    <p:sldId id="268" r:id="rId6"/>
    <p:sldId id="260" r:id="rId7"/>
    <p:sldId id="271" r:id="rId8"/>
    <p:sldId id="263" r:id="rId9"/>
    <p:sldId id="272" r:id="rId10"/>
    <p:sldId id="265" r:id="rId11"/>
    <p:sldId id="266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653" autoAdjust="0"/>
  </p:normalViewPr>
  <p:slideViewPr>
    <p:cSldViewPr snapToGrid="0" showGuides="1">
      <p:cViewPr varScale="1">
        <p:scale>
          <a:sx n="65" d="100"/>
          <a:sy n="65" d="100"/>
        </p:scale>
        <p:origin x="85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4BEE1-FD3F-4D8A-8939-DF9BB5A94F96}" type="datetimeFigureOut">
              <a:rPr lang="es-MX" smtClean="0"/>
              <a:t>14/09/2022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3556D-82A6-4D9C-8520-ACFFB7FD28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638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556D-82A6-4D9C-8520-ACFFB7FD28DB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291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000" b="1" dirty="0"/>
              <a:t>LOS CAMINOS DEL ACOMPAÑANTE</a:t>
            </a:r>
            <a:endParaRPr lang="es-MX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dirty="0" smtClean="0">
                <a:latin typeface="Arial Rounded MT Bold" panose="020F0704030504030204" pitchFamily="34" charset="0"/>
              </a:rPr>
              <a:t>CAPITULO CUATRO</a:t>
            </a:r>
          </a:p>
          <a:p>
            <a:pPr marL="0" indent="0" algn="ctr">
              <a:buNone/>
            </a:pPr>
            <a:endParaRPr lang="es-ES" sz="900" i="1" dirty="0" smtClean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s-ES" sz="4000" i="1" dirty="0" smtClean="0">
                <a:latin typeface="Arial Rounded MT Bold" panose="020F0704030504030204" pitchFamily="34" charset="0"/>
              </a:rPr>
              <a:t>EL CAMINO DE LA ORACION</a:t>
            </a:r>
            <a:endParaRPr lang="es-MX" sz="4000" i="1" dirty="0">
              <a:latin typeface="Arial Rounded MT Bold" panose="020F0704030504030204" pitchFamily="34" charset="0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 </a:t>
            </a:r>
            <a:r>
              <a:rPr lang="es-ES" dirty="0" smtClean="0"/>
              <a:t>   </a:t>
            </a:r>
            <a:endParaRPr lang="es-MX" sz="24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677" y="2108200"/>
            <a:ext cx="5239132" cy="420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927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b="1" dirty="0"/>
              <a:t>LOS ACOMPAÑANTES PRACTIVAN EL VIM</a:t>
            </a:r>
            <a:endParaRPr lang="es-MX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3200" b="1" dirty="0" err="1" smtClean="0"/>
              <a:t>V</a:t>
            </a:r>
            <a:r>
              <a:rPr lang="es-ES" sz="3200" dirty="0" err="1" smtClean="0"/>
              <a:t>ision</a:t>
            </a:r>
            <a:r>
              <a:rPr lang="es-ES" sz="3200" dirty="0"/>
              <a:t>: Deseo incorporar “</a:t>
            </a:r>
            <a:r>
              <a:rPr lang="es-ES" sz="3200" dirty="0" err="1"/>
              <a:t>macrooraciones</a:t>
            </a:r>
            <a:r>
              <a:rPr lang="es-ES" sz="3200" dirty="0"/>
              <a:t>” en mi vida de oración.</a:t>
            </a:r>
          </a:p>
          <a:p>
            <a:pPr marL="0" indent="0">
              <a:buNone/>
            </a:pPr>
            <a:r>
              <a:rPr lang="es-ES" sz="3200" b="1" dirty="0" err="1" smtClean="0"/>
              <a:t>I</a:t>
            </a:r>
            <a:r>
              <a:rPr lang="es-ES" sz="3200" dirty="0" err="1" smtClean="0"/>
              <a:t>ntensionalidad</a:t>
            </a:r>
            <a:r>
              <a:rPr lang="es-ES" sz="3200" dirty="0"/>
              <a:t>: </a:t>
            </a:r>
            <a:r>
              <a:rPr lang="es-ES" sz="3200" dirty="0" smtClean="0"/>
              <a:t> Transformaré </a:t>
            </a:r>
            <a:r>
              <a:rPr lang="es-ES" sz="3200" dirty="0"/>
              <a:t>las “</a:t>
            </a:r>
            <a:r>
              <a:rPr lang="es-ES" sz="3200" dirty="0" err="1"/>
              <a:t>microoraciones</a:t>
            </a:r>
            <a:r>
              <a:rPr lang="es-ES" sz="3200" dirty="0"/>
              <a:t>” en “</a:t>
            </a:r>
            <a:r>
              <a:rPr lang="es-ES" sz="3200" dirty="0" err="1"/>
              <a:t>macrooraciones</a:t>
            </a:r>
            <a:r>
              <a:rPr lang="es-ES" sz="3200" dirty="0"/>
              <a:t>”</a:t>
            </a:r>
          </a:p>
          <a:p>
            <a:pPr marL="0" indent="0">
              <a:buNone/>
            </a:pPr>
            <a:r>
              <a:rPr lang="es-ES" sz="3200" b="1" dirty="0" smtClean="0"/>
              <a:t>M</a:t>
            </a:r>
            <a:r>
              <a:rPr lang="es-ES" sz="3200" dirty="0" smtClean="0"/>
              <a:t>edio</a:t>
            </a:r>
            <a:r>
              <a:rPr lang="es-ES" sz="3200" dirty="0"/>
              <a:t>: Al orar, conscientemente convertiré las necesidades “micro” de oración en peticiones “macro” de oración</a:t>
            </a:r>
            <a:r>
              <a:rPr lang="es-ES" sz="2400" dirty="0"/>
              <a:t>. 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6321" y="5191432"/>
            <a:ext cx="2505679" cy="16665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953" y="5471653"/>
            <a:ext cx="2706892" cy="138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89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LOS ACOMPAÑANTES </a:t>
            </a:r>
            <a:r>
              <a:rPr lang="es-MX" sz="3600" dirty="0" smtClean="0"/>
              <a:t>toman acciones:</a:t>
            </a:r>
            <a:endParaRPr lang="es-MX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3" y="2027583"/>
            <a:ext cx="11029615" cy="5400261"/>
          </a:xfrm>
        </p:spPr>
        <p:txBody>
          <a:bodyPr>
            <a:normAutofit/>
          </a:bodyPr>
          <a:lstStyle/>
          <a:p>
            <a:r>
              <a:rPr lang="es-ES" sz="2800" dirty="0"/>
              <a:t>Haga un plan de oración</a:t>
            </a:r>
          </a:p>
          <a:p>
            <a:r>
              <a:rPr lang="es-ES" sz="2800" dirty="0"/>
              <a:t>Aparte tiempo y lugar</a:t>
            </a:r>
          </a:p>
          <a:p>
            <a:r>
              <a:rPr lang="es-ES" sz="2800" dirty="0"/>
              <a:t>Regularmente solicite peticiones de oración</a:t>
            </a:r>
          </a:p>
          <a:p>
            <a:r>
              <a:rPr lang="es-ES" sz="2800" dirty="0"/>
              <a:t>Tenga un Diario de oración (En </a:t>
            </a:r>
            <a:r>
              <a:rPr lang="es-ES" sz="2800" dirty="0" smtClean="0"/>
              <a:t>tarjetas pequeñas, </a:t>
            </a:r>
            <a:r>
              <a:rPr lang="es-ES" sz="2800" dirty="0"/>
              <a:t>en hojas de color, un cuaderno...) Anote en color rojo la petición y en rojo la </a:t>
            </a:r>
            <a:r>
              <a:rPr lang="es-ES" sz="2800" dirty="0" smtClean="0"/>
              <a:t>respuesta,  </a:t>
            </a:r>
            <a:r>
              <a:rPr lang="es-ES" sz="2800" dirty="0"/>
              <a:t>o anotar fecha de petición, fecha de </a:t>
            </a:r>
            <a:r>
              <a:rPr lang="es-ES" sz="2800" dirty="0" smtClean="0"/>
              <a:t>respuesta.</a:t>
            </a:r>
          </a:p>
          <a:p>
            <a:pPr marL="0" indent="0">
              <a:buNone/>
            </a:pPr>
            <a:r>
              <a:rPr lang="es-ES" sz="3200" dirty="0">
                <a:latin typeface="Bahnschrift Condensed" panose="020B0502040204020203" pitchFamily="34" charset="0"/>
              </a:rPr>
              <a:t>Como sea que usted se organice, lo importante es </a:t>
            </a:r>
            <a:r>
              <a:rPr lang="es-ES" sz="3200" b="1" dirty="0">
                <a:latin typeface="Bahnschrift Condensed" panose="020B0502040204020203" pitchFamily="34" charset="0"/>
              </a:rPr>
              <a:t>ser fieles y constantes en orar</a:t>
            </a:r>
            <a:r>
              <a:rPr lang="es-ES" sz="3200" dirty="0">
                <a:latin typeface="Bahnschrift Condensed" panose="020B0502040204020203" pitchFamily="34" charset="0"/>
              </a:rPr>
              <a:t> (interceder) por los que </a:t>
            </a:r>
            <a:r>
              <a:rPr lang="es-ES" sz="3200" dirty="0" smtClean="0">
                <a:latin typeface="Bahnschrift Condensed" panose="020B0502040204020203" pitchFamily="34" charset="0"/>
              </a:rPr>
              <a:t>acompaña: La </a:t>
            </a:r>
            <a:r>
              <a:rPr lang="es-ES" sz="3200" dirty="0">
                <a:latin typeface="Bahnschrift Condensed" panose="020B0502040204020203" pitchFamily="34" charset="0"/>
              </a:rPr>
              <a:t>familia, la iglesia, el </a:t>
            </a:r>
            <a:r>
              <a:rPr lang="es-ES" sz="3200" dirty="0" smtClean="0">
                <a:latin typeface="Bahnschrift Condensed" panose="020B0502040204020203" pitchFamily="34" charset="0"/>
              </a:rPr>
              <a:t>ministerio y </a:t>
            </a:r>
            <a:r>
              <a:rPr lang="es-ES" sz="3200" dirty="0">
                <a:latin typeface="Bahnschrift Condensed" panose="020B0502040204020203" pitchFamily="34" charset="0"/>
              </a:rPr>
              <a:t>los perdidos que no conocen a Cristo </a:t>
            </a:r>
            <a:r>
              <a:rPr lang="es-ES" sz="3200" dirty="0" smtClean="0">
                <a:latin typeface="Bahnschrift Condensed" panose="020B0502040204020203" pitchFamily="34" charset="0"/>
              </a:rPr>
              <a:t>Jesús. </a:t>
            </a:r>
          </a:p>
          <a:p>
            <a:pPr marL="0" indent="0">
              <a:buNone/>
            </a:pPr>
            <a:endParaRPr lang="es-ES" sz="2800" dirty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683" y="12858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50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3200" dirty="0"/>
              <a:t>Las </a:t>
            </a:r>
            <a:r>
              <a:rPr lang="es-ES" sz="3200" dirty="0" err="1"/>
              <a:t>macrooraciones</a:t>
            </a:r>
            <a:r>
              <a:rPr lang="es-ES" sz="3200" dirty="0"/>
              <a:t> pueden comenzar con </a:t>
            </a: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las Escrituras.</a:t>
            </a:r>
            <a:endParaRPr lang="es-MX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s-ES" sz="3300" b="1" dirty="0">
                <a:solidFill>
                  <a:srgbClr val="00B050"/>
                </a:solidFill>
              </a:rPr>
              <a:t>¿Con qué pasajes o promesas ora por la gente? </a:t>
            </a:r>
            <a:r>
              <a:rPr lang="es-ES" sz="3300" b="1" dirty="0" smtClean="0">
                <a:solidFill>
                  <a:srgbClr val="00B050"/>
                </a:solidFill>
              </a:rPr>
              <a:t>                                   He </a:t>
            </a:r>
            <a:r>
              <a:rPr lang="es-ES" sz="3300" b="1" dirty="0">
                <a:solidFill>
                  <a:srgbClr val="00B050"/>
                </a:solidFill>
              </a:rPr>
              <a:t>aquí algunos para comenzar</a:t>
            </a:r>
            <a:r>
              <a:rPr lang="es-ES" sz="3300" dirty="0">
                <a:solidFill>
                  <a:srgbClr val="00B050"/>
                </a:solidFill>
              </a:rPr>
              <a:t>:</a:t>
            </a:r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r>
              <a:rPr lang="es-ES" sz="3000" dirty="0"/>
              <a:t>Mateo 22:37-39: 	</a:t>
            </a:r>
            <a:r>
              <a:rPr lang="es-ES" sz="3000" dirty="0" smtClean="0"/>
              <a:t> Que </a:t>
            </a:r>
            <a:r>
              <a:rPr lang="es-ES" sz="3000" dirty="0"/>
              <a:t>él ame a Dios con todo su corazón.</a:t>
            </a:r>
          </a:p>
          <a:p>
            <a:pPr marL="0" indent="0">
              <a:buNone/>
            </a:pPr>
            <a:r>
              <a:rPr lang="es-ES" sz="3000" dirty="0"/>
              <a:t>Gálatas 2:21:		 Que ella muera a sí misma y viva para Cristo.</a:t>
            </a:r>
          </a:p>
          <a:p>
            <a:pPr marL="0" indent="0">
              <a:buNone/>
            </a:pPr>
            <a:r>
              <a:rPr lang="es-ES" sz="3000" dirty="0"/>
              <a:t>Mateo 4:4: 		</a:t>
            </a:r>
            <a:r>
              <a:rPr lang="es-ES" sz="3000" dirty="0" smtClean="0"/>
              <a:t> Que él ame Tu Palabra.</a:t>
            </a:r>
            <a:endParaRPr lang="es-ES" sz="3000" dirty="0"/>
          </a:p>
          <a:p>
            <a:pPr marL="0" indent="0">
              <a:buNone/>
            </a:pPr>
            <a:r>
              <a:rPr lang="es-ES" sz="3000" dirty="0"/>
              <a:t>2 Timoteo 2:2:	</a:t>
            </a:r>
            <a:r>
              <a:rPr lang="es-ES" sz="3000" dirty="0" smtClean="0"/>
              <a:t> Que </a:t>
            </a:r>
            <a:r>
              <a:rPr lang="es-ES" sz="3000" dirty="0"/>
              <a:t>Dios multiplique su vida en varias </a:t>
            </a:r>
            <a:r>
              <a:rPr lang="es-ES" sz="3000" dirty="0" smtClean="0"/>
              <a:t>generaciones</a:t>
            </a:r>
            <a:r>
              <a:rPr lang="es-ES" sz="3000" dirty="0"/>
              <a:t>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467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quien </a:t>
            </a:r>
            <a:r>
              <a:rPr lang="es-ES" b="1" dirty="0"/>
              <a:t>nos inspiró y estimuló en la </a:t>
            </a:r>
            <a:r>
              <a:rPr lang="es-ES" b="1" dirty="0" smtClean="0"/>
              <a:t>oración</a:t>
            </a:r>
            <a:br>
              <a:rPr lang="es-ES" b="1" dirty="0" smtClean="0"/>
            </a:br>
            <a:r>
              <a:rPr lang="es-ES" b="1" dirty="0" smtClean="0"/>
              <a:t>(Un pastor, instructor, familiar, hermano…)</a:t>
            </a:r>
            <a:endParaRPr lang="es-MX" b="1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909" y="2448232"/>
            <a:ext cx="3943432" cy="3731342"/>
          </a:xfrm>
        </p:spPr>
      </p:pic>
      <p:pic>
        <p:nvPicPr>
          <p:cNvPr id="9" name="Marcador de contenido 8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370" y="2448232"/>
            <a:ext cx="3445564" cy="3731342"/>
          </a:xfrm>
        </p:spPr>
      </p:pic>
    </p:spTree>
    <p:extLst>
      <p:ext uri="{BB962C8B-B14F-4D97-AF65-F5344CB8AC3E}">
        <p14:creationId xmlns:p14="http://schemas.microsoft.com/office/powerpoint/2010/main" val="364710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3600" b="1" dirty="0" smtClean="0"/>
              <a:t>LOS ACOMPAÑANTES ESTAN CONVENCIDOS </a:t>
            </a:r>
            <a:br>
              <a:rPr lang="es-ES" sz="3600" b="1" dirty="0" smtClean="0"/>
            </a:br>
            <a:r>
              <a:rPr lang="es-ES" sz="3600" b="1" dirty="0" smtClean="0"/>
              <a:t>DE QUE la oración: </a:t>
            </a:r>
            <a:endParaRPr lang="es-MX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81193" y="2068977"/>
            <a:ext cx="10775920" cy="3633047"/>
          </a:xfrm>
        </p:spPr>
        <p:txBody>
          <a:bodyPr>
            <a:normAutofit fontScale="92500" lnSpcReduction="20000"/>
          </a:bodyPr>
          <a:lstStyle/>
          <a:p>
            <a:r>
              <a:rPr lang="es-ES" sz="2800" dirty="0" smtClean="0"/>
              <a:t>…avanza la Gran Comisión.</a:t>
            </a:r>
          </a:p>
          <a:p>
            <a:r>
              <a:rPr lang="es-ES" sz="2800" dirty="0" smtClean="0"/>
              <a:t>…llena de fe, quita nuestros ojos de nosotros mismos y los eleva al Plan de Dios.</a:t>
            </a:r>
          </a:p>
          <a:p>
            <a:r>
              <a:rPr lang="es-ES" sz="2800" dirty="0" smtClean="0"/>
              <a:t>… nos enseña que la transformación es una obra de Dios , no de nuestras habilidades o técnicas.</a:t>
            </a:r>
          </a:p>
          <a:p>
            <a:r>
              <a:rPr lang="es-ES" sz="2800" dirty="0" smtClean="0"/>
              <a:t>La oración constante coloca nuestra confianza en el Espíritu Santo y no en nuestros programas</a:t>
            </a:r>
          </a:p>
          <a:p>
            <a:r>
              <a:rPr lang="es-ES" sz="2800" dirty="0" smtClean="0"/>
              <a:t>La oración fue el sello distintivo de la vida y el ministerio del Señor Jesús.</a:t>
            </a:r>
          </a:p>
          <a:p>
            <a:endParaRPr lang="es-MX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7495" y="5294671"/>
            <a:ext cx="2828789" cy="156332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544" y="5294671"/>
            <a:ext cx="2619375" cy="156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13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581192" y="662609"/>
            <a:ext cx="11029616" cy="1702703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acompañantes recurren a </a:t>
            </a: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b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modelos </a:t>
            </a:r>
            <a: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del Señor </a:t>
            </a: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Jesús y toman ejemplo</a:t>
            </a: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MX" sz="3200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s-ES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					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s-ES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																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s-ES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																	</a:t>
            </a:r>
            <a:endParaRPr lang="es-MX" dirty="0"/>
          </a:p>
        </p:txBody>
      </p:sp>
      <p:sp>
        <p:nvSpPr>
          <p:cNvPr id="2" name="Rectángulo 1"/>
          <p:cNvSpPr/>
          <p:nvPr/>
        </p:nvSpPr>
        <p:spPr>
          <a:xfrm>
            <a:off x="505512" y="4203290"/>
            <a:ext cx="3937126" cy="19537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</a:rPr>
              <a:t>Marcos </a:t>
            </a:r>
            <a:r>
              <a:rPr lang="es-ES" sz="2400" dirty="0" smtClean="0">
                <a:solidFill>
                  <a:schemeClr val="tx1"/>
                </a:solidFill>
              </a:rPr>
              <a:t>1:32-35</a:t>
            </a:r>
          </a:p>
          <a:p>
            <a:pPr algn="ctr"/>
            <a:r>
              <a:rPr lang="es-ES" sz="2400" dirty="0" smtClean="0"/>
              <a:t>Porque </a:t>
            </a:r>
            <a:r>
              <a:rPr lang="es-ES" sz="2400" dirty="0"/>
              <a:t>la presencia del Espíritu  lo respalde el desempeño del Ministerio</a:t>
            </a:r>
            <a:endParaRPr lang="es-MX" sz="2400" dirty="0" smtClean="0"/>
          </a:p>
          <a:p>
            <a:pPr algn="ctr"/>
            <a:endParaRPr lang="es-MX" sz="2400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804" y="2396447"/>
            <a:ext cx="2932505" cy="3246399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7869476" y="2087918"/>
            <a:ext cx="3937126" cy="168486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rgbClr val="3D3D3D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Lucas 6:12-15		</a:t>
            </a:r>
            <a:endParaRPr lang="es-ES" sz="2400" dirty="0" smtClean="0">
              <a:solidFill>
                <a:srgbClr val="3D3D3D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2400" dirty="0" smtClean="0"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Solicitar </a:t>
            </a:r>
            <a:r>
              <a:rPr lang="es-ES" sz="2400" dirty="0"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dirección divina para la elección de los que hemos de </a:t>
            </a:r>
            <a:r>
              <a:rPr lang="es-ES" sz="2400" dirty="0" smtClean="0"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acompañar</a:t>
            </a:r>
            <a:endParaRPr lang="es-MX" sz="24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505512" y="2087918"/>
            <a:ext cx="3937126" cy="168486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chemeClr val="tx1"/>
                </a:solidFill>
              </a:rPr>
              <a:t>Mateo </a:t>
            </a:r>
            <a:r>
              <a:rPr lang="es-ES" sz="2800" dirty="0" smtClean="0">
                <a:solidFill>
                  <a:schemeClr val="tx1"/>
                </a:solidFill>
              </a:rPr>
              <a:t>14:22-23</a:t>
            </a:r>
          </a:p>
          <a:p>
            <a:pPr algn="ctr"/>
            <a:r>
              <a:rPr lang="es-ES" sz="2800" dirty="0"/>
              <a:t>Preferir la soledad para orar </a:t>
            </a:r>
            <a:r>
              <a:rPr lang="es-ES" sz="2800" dirty="0" smtClean="0"/>
              <a:t> </a:t>
            </a:r>
            <a:r>
              <a:rPr lang="es-ES" sz="2800" dirty="0"/>
              <a:t>por tiempos </a:t>
            </a:r>
            <a:r>
              <a:rPr lang="es-ES" sz="2800" dirty="0" smtClean="0"/>
              <a:t>largos.</a:t>
            </a:r>
            <a:endParaRPr lang="es-MX" sz="2800" dirty="0"/>
          </a:p>
        </p:txBody>
      </p:sp>
      <p:sp>
        <p:nvSpPr>
          <p:cNvPr id="17" name="Rectángulo 16"/>
          <p:cNvSpPr/>
          <p:nvPr/>
        </p:nvSpPr>
        <p:spPr>
          <a:xfrm>
            <a:off x="7987463" y="4085303"/>
            <a:ext cx="3937126" cy="212198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Bef>
                <a:spcPct val="20000"/>
              </a:spcBef>
              <a:buClr>
                <a:srgbClr val="8CB64A"/>
              </a:buClr>
              <a:buSzPct val="92000"/>
            </a:pPr>
            <a:r>
              <a:rPr lang="es-ES" sz="2400" dirty="0">
                <a:solidFill>
                  <a:schemeClr val="tx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Juan 7:20		</a:t>
            </a:r>
            <a:endParaRPr lang="es-ES" sz="2400" dirty="0" smtClean="0">
              <a:solidFill>
                <a:srgbClr val="3D3D3D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Bef>
                <a:spcPct val="20000"/>
              </a:spcBef>
              <a:buClr>
                <a:srgbClr val="8CB64A"/>
              </a:buClr>
              <a:buSzPct val="92000"/>
            </a:pPr>
            <a:r>
              <a:rPr lang="es-ES" sz="2400" dirty="0" smtClean="0"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Orar </a:t>
            </a:r>
            <a:r>
              <a:rPr lang="es-ES" sz="2400" dirty="0"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aquellos que nuestros discípulos van a acompañar más adelante</a:t>
            </a:r>
          </a:p>
          <a:p>
            <a:pPr algn="ctr"/>
            <a:endParaRPr lang="es-MX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73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1056117"/>
            <a:ext cx="11029616" cy="101380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Los acompañantes recurren a los </a:t>
            </a:r>
            <a:br>
              <a:rPr lang="es-ES" sz="36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6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modelos del Señor Jesús y toman ejemplo</a:t>
            </a:r>
            <a:r>
              <a:rPr lang="es-MX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MX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3" y="1902542"/>
            <a:ext cx="11029615" cy="4734231"/>
          </a:xfrm>
          <a:solidFill>
            <a:srgbClr val="92D050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sz="2600" dirty="0"/>
              <a:t>El Señor Jesús sin duda sus días estaban llenos de</a:t>
            </a:r>
            <a:r>
              <a:rPr lang="es-ES" sz="2600" b="1" dirty="0">
                <a:solidFill>
                  <a:schemeClr val="tx1"/>
                </a:solidFill>
              </a:rPr>
              <a:t> actividades</a:t>
            </a:r>
            <a:r>
              <a:rPr lang="es-ES" sz="2600" b="1" dirty="0">
                <a:solidFill>
                  <a:srgbClr val="00B050"/>
                </a:solidFill>
              </a:rPr>
              <a:t> </a:t>
            </a:r>
            <a:r>
              <a:rPr lang="es-ES" sz="2600" b="1" dirty="0">
                <a:solidFill>
                  <a:schemeClr val="bg1"/>
                </a:solidFill>
              </a:rPr>
              <a:t>¿Qué obstáculos considera </a:t>
            </a:r>
            <a:r>
              <a:rPr lang="es-ES" sz="2600" b="1" dirty="0" smtClean="0">
                <a:solidFill>
                  <a:schemeClr val="bg1"/>
                </a:solidFill>
              </a:rPr>
              <a:t>que tuvo </a:t>
            </a:r>
            <a:r>
              <a:rPr lang="es-ES" sz="2600" b="1" dirty="0">
                <a:solidFill>
                  <a:schemeClr val="bg1"/>
                </a:solidFill>
              </a:rPr>
              <a:t>que vencer para orar?</a:t>
            </a:r>
          </a:p>
          <a:p>
            <a:pPr marL="0" indent="0">
              <a:buNone/>
            </a:pPr>
            <a:r>
              <a:rPr lang="es-ES" sz="2600" dirty="0"/>
              <a:t>R= Sacrificar su tiempo de descanso, de alimento, de dormir…</a:t>
            </a:r>
          </a:p>
          <a:p>
            <a:pPr marL="0" indent="0">
              <a:buNone/>
            </a:pPr>
            <a:r>
              <a:rPr lang="es-ES" sz="2600" b="1" dirty="0">
                <a:solidFill>
                  <a:schemeClr val="bg1"/>
                </a:solidFill>
              </a:rPr>
              <a:t>¿Qué podemos aprender del Señor Jesús, que nos ayude a ser fieles en orar por otros?</a:t>
            </a:r>
          </a:p>
          <a:p>
            <a:pPr marL="0" indent="0">
              <a:buNone/>
            </a:pPr>
            <a:r>
              <a:rPr lang="es-ES" sz="2600" dirty="0"/>
              <a:t>R= Dice la Palabra del Señor </a:t>
            </a:r>
            <a:r>
              <a:rPr lang="es-ES" sz="2600" i="1" dirty="0"/>
              <a:t>“Resistid al diablo y de vosotros huirá…” </a:t>
            </a:r>
            <a:r>
              <a:rPr lang="es-ES" sz="2600" dirty="0"/>
              <a:t>No nos dejemos</a:t>
            </a:r>
          </a:p>
          <a:p>
            <a:pPr marL="0" indent="0">
              <a:buNone/>
            </a:pPr>
            <a:r>
              <a:rPr lang="es-ES" sz="2600" dirty="0"/>
              <a:t>vencer por el sueño o el cansancio, o el activismo.</a:t>
            </a:r>
          </a:p>
          <a:p>
            <a:pPr marL="0" indent="0" algn="ctr">
              <a:buNone/>
            </a:pPr>
            <a:r>
              <a:rPr lang="es-ES" sz="30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ESTO NOS DEBE LLEVARA A PLANEAR NUESTROS DÍAS PARA </a:t>
            </a:r>
          </a:p>
          <a:p>
            <a:pPr marL="0" indent="0" algn="ctr">
              <a:buNone/>
            </a:pPr>
            <a:r>
              <a:rPr lang="es-ES" sz="30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SIEMPRE TENER TIEMPO PARA ORAR</a:t>
            </a:r>
            <a:r>
              <a:rPr lang="es-ES" sz="3000" b="1" dirty="0" smtClean="0">
                <a:solidFill>
                  <a:srgbClr val="00B050"/>
                </a:solidFill>
                <a:latin typeface="Agency FB" panose="020B0503020202020204" pitchFamily="34" charset="0"/>
              </a:rPr>
              <a:t>.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27786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73609" y="1365763"/>
            <a:ext cx="11029616" cy="988332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ES" sz="3200" b="1" dirty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Juan 17:13-19 </a:t>
            </a:r>
            <a:b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3200" b="1" dirty="0" smtClean="0">
                <a:latin typeface="Mongolian Baiti" panose="030005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¿qué pidió el señor para sus discípulos?</a:t>
            </a: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MX" sz="3200" dirty="0"/>
          </a:p>
        </p:txBody>
      </p:sp>
      <p:sp>
        <p:nvSpPr>
          <p:cNvPr id="8" name="Marcador de contenido 7"/>
          <p:cNvSpPr>
            <a:spLocks noGrp="1"/>
          </p:cNvSpPr>
          <p:nvPr>
            <p:ph sz="half" idx="1"/>
          </p:nvPr>
        </p:nvSpPr>
        <p:spPr>
          <a:xfrm>
            <a:off x="581193" y="2014330"/>
            <a:ext cx="6349694" cy="4651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17:13 Pero ahora voy a ti; y hablo esto en el mundo, para que tengan mi gozo cumplido en sí mismos. </a:t>
            </a:r>
          </a:p>
          <a:p>
            <a:pPr marL="0" indent="0">
              <a:buNone/>
            </a:pPr>
            <a:r>
              <a:rPr lang="es-ES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17:14 Yo les he dado tu palabra; y el mundo los aborreció, porque no son del mundo, como tampoco yo soy del mundo.</a:t>
            </a:r>
          </a:p>
          <a:p>
            <a:pPr marL="0" indent="0">
              <a:buNone/>
            </a:pPr>
            <a:r>
              <a:rPr lang="es-ES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17:15 No ruego que los quites del mundo, sino que los guardes del mal. </a:t>
            </a:r>
          </a:p>
          <a:p>
            <a:pPr marL="0" indent="0">
              <a:buNone/>
            </a:pPr>
            <a:r>
              <a:rPr lang="es-ES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17:16 No son del mundo, como tampoco yo soy del mundo. </a:t>
            </a:r>
          </a:p>
          <a:p>
            <a:pPr marL="0" indent="0">
              <a:buNone/>
            </a:pPr>
            <a:r>
              <a:rPr lang="es-ES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17:17 Santifícalos en tu verdad; tu palabra es verdad. </a:t>
            </a:r>
          </a:p>
          <a:p>
            <a:pPr marL="0" indent="0">
              <a:buNone/>
            </a:pPr>
            <a:r>
              <a:rPr lang="es-ES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17:18 Como tú me enviaste al mundo, así yo los he enviado al mundo. </a:t>
            </a:r>
          </a:p>
          <a:p>
            <a:pPr marL="0" indent="0">
              <a:buNone/>
            </a:pPr>
            <a:r>
              <a:rPr lang="es-ES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17:19 Y por ellos yo me santifico a mí mismo, para que también ellos sean santificados en la verdad. </a:t>
            </a:r>
            <a:endParaRPr lang="es-MX" b="1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>
          <a:xfrm>
            <a:off x="7102817" y="2014331"/>
            <a:ext cx="4600408" cy="4532244"/>
          </a:xfrm>
        </p:spPr>
        <p:txBody>
          <a:bodyPr>
            <a:noAutofit/>
          </a:bodyPr>
          <a:lstStyle/>
          <a:p>
            <a:r>
              <a:rPr lang="es-ES" sz="2400" dirty="0" smtClean="0"/>
              <a:t>Que estuvieran llenos de la alegría y gozo del Señor Jesús.</a:t>
            </a:r>
          </a:p>
          <a:p>
            <a:r>
              <a:rPr lang="es-ES" sz="2400" dirty="0" smtClean="0"/>
              <a:t>Que nos los quitara el mundo</a:t>
            </a:r>
          </a:p>
          <a:p>
            <a:r>
              <a:rPr lang="es-ES" sz="2400" dirty="0" smtClean="0"/>
              <a:t>Protección del maligno</a:t>
            </a:r>
          </a:p>
          <a:p>
            <a:r>
              <a:rPr lang="es-ES" sz="2400" dirty="0" smtClean="0"/>
              <a:t>Fueran santificados en la Palabra de verdad</a:t>
            </a:r>
          </a:p>
          <a:p>
            <a:r>
              <a:rPr lang="es-ES" sz="2400" dirty="0" smtClean="0"/>
              <a:t>Te necesitan Padre, porque como tu me enviaste al mundo, así yo los he enviado al mundo.</a:t>
            </a:r>
          </a:p>
        </p:txBody>
      </p:sp>
    </p:spTree>
    <p:extLst>
      <p:ext uri="{BB962C8B-B14F-4D97-AF65-F5344CB8AC3E}">
        <p14:creationId xmlns:p14="http://schemas.microsoft.com/office/powerpoint/2010/main" val="2228632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730654"/>
            <a:ext cx="11029616" cy="988332"/>
          </a:xfrm>
        </p:spPr>
        <p:txBody>
          <a:bodyPr>
            <a:normAutofit/>
          </a:bodyPr>
          <a:lstStyle/>
          <a:p>
            <a:r>
              <a:rPr lang="es-ES" b="1" dirty="0" smtClean="0"/>
              <a:t>EN cinco GRUPOS CONSIDERAR LAS SIGUIENTES ORACIONES DEL APOSTOL PABLO</a:t>
            </a:r>
            <a:endParaRPr lang="es-MX" b="1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81192" y="1991032"/>
            <a:ext cx="5422390" cy="4430458"/>
          </a:xfrm>
          <a:solidFill>
            <a:schemeClr val="bg1">
              <a:lumMod val="85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800" b="1" dirty="0"/>
              <a:t>Efesios 1:15-19</a:t>
            </a:r>
            <a:r>
              <a:rPr lang="es-ES" sz="2800" b="1" dirty="0" smtClean="0"/>
              <a:t>;</a:t>
            </a:r>
          </a:p>
          <a:p>
            <a:pPr marL="0" indent="0">
              <a:buNone/>
            </a:pPr>
            <a:r>
              <a:rPr lang="es-ES" sz="2800" b="1" dirty="0" smtClean="0"/>
              <a:t>Efesios  3:14-19  </a:t>
            </a:r>
          </a:p>
          <a:p>
            <a:pPr marL="0" indent="0">
              <a:buNone/>
            </a:pPr>
            <a:r>
              <a:rPr lang="es-ES" sz="2800" b="1" dirty="0" smtClean="0"/>
              <a:t>Colosenses 1:9</a:t>
            </a:r>
          </a:p>
          <a:p>
            <a:pPr marL="0" indent="0">
              <a:buNone/>
            </a:pPr>
            <a:r>
              <a:rPr lang="es-ES" sz="3200" dirty="0" smtClean="0"/>
              <a:t>Hacer una </a:t>
            </a:r>
            <a:r>
              <a:rPr lang="es-ES" sz="3200" dirty="0"/>
              <a:t>lista de todas las  cosas que pidió para estos hombres y mujeres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88417" y="1991033"/>
            <a:ext cx="5422392" cy="44304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3200" b="1" dirty="0" smtClean="0"/>
              <a:t>Responsables: </a:t>
            </a:r>
            <a:endParaRPr lang="es-MX" sz="3200" b="1" dirty="0"/>
          </a:p>
          <a:p>
            <a:pPr marL="0" indent="0">
              <a:buNone/>
            </a:pPr>
            <a:r>
              <a:rPr lang="es-MX" sz="3200" dirty="0"/>
              <a:t> Hna. </a:t>
            </a:r>
            <a:r>
              <a:rPr lang="es-MX" sz="3200" dirty="0" err="1"/>
              <a:t>Jemima</a:t>
            </a:r>
            <a:r>
              <a:rPr lang="es-MX" sz="3200" dirty="0"/>
              <a:t> Cruz</a:t>
            </a:r>
          </a:p>
          <a:p>
            <a:pPr marL="0" indent="0">
              <a:buNone/>
            </a:pPr>
            <a:r>
              <a:rPr lang="es-MX" sz="3200" dirty="0"/>
              <a:t>Hna.  Tania </a:t>
            </a:r>
            <a:r>
              <a:rPr lang="es-MX" sz="3200" dirty="0" err="1" smtClean="0"/>
              <a:t>Escot</a:t>
            </a:r>
            <a:endParaRPr lang="es-MX" sz="3200" dirty="0"/>
          </a:p>
          <a:p>
            <a:pPr marL="0" indent="0">
              <a:buNone/>
            </a:pPr>
            <a:r>
              <a:rPr lang="es-MX" sz="3200" dirty="0"/>
              <a:t>Hno. Elías González </a:t>
            </a:r>
          </a:p>
          <a:p>
            <a:pPr marL="0" indent="0">
              <a:buNone/>
            </a:pPr>
            <a:r>
              <a:rPr lang="es-MX" sz="3200" dirty="0"/>
              <a:t>Hno</a:t>
            </a:r>
            <a:r>
              <a:rPr lang="es-MX" sz="3200" dirty="0" smtClean="0"/>
              <a:t>. </a:t>
            </a:r>
            <a:r>
              <a:rPr lang="es-MX" sz="3200" dirty="0"/>
              <a:t>Jacobo Mondragón y </a:t>
            </a:r>
          </a:p>
          <a:p>
            <a:pPr marL="0" indent="0">
              <a:buNone/>
            </a:pPr>
            <a:r>
              <a:rPr lang="es-MX" sz="3200" dirty="0"/>
              <a:t>Hna. </a:t>
            </a:r>
            <a:r>
              <a:rPr lang="es-MX" sz="3200" dirty="0" smtClean="0"/>
              <a:t> Angelita </a:t>
            </a:r>
            <a:r>
              <a:rPr lang="es-MX" sz="3200" dirty="0"/>
              <a:t>Montaño de Cruz.</a:t>
            </a:r>
            <a:endParaRPr lang="es-MX" sz="2800" dirty="0"/>
          </a:p>
          <a:p>
            <a:pPr marL="0" indent="0">
              <a:buNone/>
            </a:pP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552651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 smtClean="0">
                <a:latin typeface="Arial Rounded MT Bold" panose="020F0704030504030204" pitchFamily="34" charset="0"/>
              </a:rPr>
              <a:t>LOS ACOMPAÑANTES ORAN “MACROORACIONES”</a:t>
            </a:r>
            <a:endParaRPr lang="es-MX" sz="3200" dirty="0">
              <a:latin typeface="Arial Rounded MT Bold" panose="020F0704030504030204" pitchFamily="34" charset="0"/>
            </a:endParaRPr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887219" y="2054018"/>
            <a:ext cx="5087075" cy="536005"/>
          </a:xfrm>
        </p:spPr>
        <p:txBody>
          <a:bodyPr/>
          <a:lstStyle/>
          <a:p>
            <a:pPr algn="ctr"/>
            <a:r>
              <a:rPr lang="es-ES" b="1" dirty="0" smtClean="0">
                <a:latin typeface="Arial Rounded MT Bold" panose="020F0704030504030204" pitchFamily="34" charset="0"/>
              </a:rPr>
              <a:t>“MACROORACIONES”</a:t>
            </a:r>
            <a:endParaRPr lang="es-MX" b="1" dirty="0">
              <a:latin typeface="Arial Rounded MT Bold" panose="020F0704030504030204" pitchFamily="34" charset="0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581194" y="2804265"/>
            <a:ext cx="5393100" cy="3729058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s-E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Oraciones enfocadas </a:t>
            </a:r>
            <a:r>
              <a:rPr lang="es-E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en:</a:t>
            </a:r>
          </a:p>
          <a:p>
            <a:r>
              <a:rPr lang="es-ES" sz="2600" dirty="0"/>
              <a:t>Protección del maligno</a:t>
            </a:r>
          </a:p>
          <a:p>
            <a:r>
              <a:rPr lang="es-ES" sz="2600" dirty="0"/>
              <a:t>Experimentar el gozo del Señor</a:t>
            </a:r>
          </a:p>
          <a:p>
            <a:r>
              <a:rPr lang="es-ES" sz="2600" dirty="0"/>
              <a:t>Corazones iluminados por el Espíritu Santo</a:t>
            </a:r>
          </a:p>
          <a:p>
            <a:r>
              <a:rPr lang="es-ES" sz="2600" dirty="0"/>
              <a:t>En el verdadero conocimiento de la esperanza en Dios.</a:t>
            </a:r>
          </a:p>
          <a:p>
            <a:endParaRPr lang="es-MX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3"/>
          </p:nvPr>
        </p:nvSpPr>
        <p:spPr>
          <a:xfrm>
            <a:off x="6523736" y="2054018"/>
            <a:ext cx="5087073" cy="553373"/>
          </a:xfrm>
        </p:spPr>
        <p:txBody>
          <a:bodyPr/>
          <a:lstStyle/>
          <a:p>
            <a:pPr algn="ctr"/>
            <a:r>
              <a:rPr lang="es-ES" b="1" dirty="0" smtClean="0">
                <a:latin typeface="Arial Rounded MT Bold" panose="020F0704030504030204" pitchFamily="34" charset="0"/>
              </a:rPr>
              <a:t>“MICROORACIONES”</a:t>
            </a:r>
            <a:endParaRPr lang="es-MX" b="1" dirty="0">
              <a:latin typeface="Arial Rounded MT Bold" panose="020F0704030504030204" pitchFamily="34" charset="0"/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sz="quarter" idx="4"/>
          </p:nvPr>
        </p:nvSpPr>
        <p:spPr>
          <a:xfrm>
            <a:off x="6217709" y="2926053"/>
            <a:ext cx="5393100" cy="360727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Regularmente </a:t>
            </a:r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limitan a </a:t>
            </a:r>
            <a:r>
              <a:rPr lang="es-MX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orar:</a:t>
            </a:r>
          </a:p>
          <a:p>
            <a:r>
              <a:rPr lang="es-ES" sz="2800" dirty="0" smtClean="0"/>
              <a:t>Por sanidad</a:t>
            </a:r>
          </a:p>
          <a:p>
            <a:r>
              <a:rPr lang="es-ES" sz="2800" dirty="0" smtClean="0"/>
              <a:t>Provisión de un trabajo, una escuela…</a:t>
            </a:r>
          </a:p>
          <a:p>
            <a:r>
              <a:rPr lang="es-ES" sz="2800" dirty="0" smtClean="0"/>
              <a:t>Solución de problemas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943988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400" dirty="0" smtClean="0"/>
              <a:t>IGUAL EN GRUPOS:</a:t>
            </a:r>
            <a:endParaRPr lang="es-MX" sz="4400" dirty="0"/>
          </a:p>
        </p:txBody>
      </p:sp>
      <p:sp>
        <p:nvSpPr>
          <p:cNvPr id="8" name="Marcador de contenido 7"/>
          <p:cNvSpPr>
            <a:spLocks noGrp="1"/>
          </p:cNvSpPr>
          <p:nvPr>
            <p:ph idx="1"/>
          </p:nvPr>
        </p:nvSpPr>
        <p:spPr>
          <a:xfrm>
            <a:off x="581192" y="1932039"/>
            <a:ext cx="11029615" cy="4763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/>
              <a:t>¿COMO CONVERTIR LAS SIGUIENTES “MICROORACIONES” EN “MACROORACIONES</a:t>
            </a:r>
            <a:r>
              <a:rPr lang="es-ES" sz="2800" b="1" dirty="0" smtClean="0"/>
              <a:t>?</a:t>
            </a:r>
          </a:p>
          <a:p>
            <a:pPr marL="0" indent="0">
              <a:buNone/>
            </a:pPr>
            <a:r>
              <a:rPr lang="es-ES" sz="2800" dirty="0">
                <a:solidFill>
                  <a:srgbClr val="00B050"/>
                </a:solidFill>
              </a:rPr>
              <a:t>-	</a:t>
            </a:r>
            <a:r>
              <a:rPr lang="es-ES" sz="2800" b="1" dirty="0">
                <a:solidFill>
                  <a:srgbClr val="00B050"/>
                </a:solidFill>
              </a:rPr>
              <a:t>He perdido mi trabajo. Por favor ore por un empleo</a:t>
            </a:r>
          </a:p>
          <a:p>
            <a:pPr marL="0" indent="0">
              <a:buNone/>
            </a:pPr>
            <a:r>
              <a:rPr lang="es-ES" sz="2800" b="1" dirty="0"/>
              <a:t>-	</a:t>
            </a:r>
            <a:r>
              <a:rPr lang="es-ES" sz="2800" b="1" dirty="0">
                <a:solidFill>
                  <a:srgbClr val="C00000"/>
                </a:solidFill>
              </a:rPr>
              <a:t>Mi hermano fue herido en un accidente automovilístico. Por favor </a:t>
            </a:r>
            <a:r>
              <a:rPr lang="es-ES" sz="2800" b="1" dirty="0" smtClean="0">
                <a:solidFill>
                  <a:srgbClr val="C00000"/>
                </a:solidFill>
              </a:rPr>
              <a:t>ore por </a:t>
            </a:r>
            <a:r>
              <a:rPr lang="es-ES" sz="2800" b="1" dirty="0">
                <a:solidFill>
                  <a:srgbClr val="C00000"/>
                </a:solidFill>
              </a:rPr>
              <a:t>su curación.</a:t>
            </a:r>
          </a:p>
          <a:p>
            <a:pPr marL="0" indent="0">
              <a:buNone/>
            </a:pPr>
            <a:r>
              <a:rPr lang="es-ES" sz="2800" b="1" dirty="0"/>
              <a:t>-	</a:t>
            </a:r>
            <a:r>
              <a:rPr lang="es-ES" sz="2800" b="1" dirty="0" smtClean="0">
                <a:solidFill>
                  <a:srgbClr val="7030A0"/>
                </a:solidFill>
              </a:rPr>
              <a:t>Mi hijo esta preso lo acusan de robo. Por favor ore por su liberación</a:t>
            </a:r>
            <a:r>
              <a:rPr lang="es-ES" sz="2800" b="1" dirty="0" smtClean="0"/>
              <a:t>.</a:t>
            </a:r>
            <a:endParaRPr lang="es-ES" sz="2800" b="1" dirty="0"/>
          </a:p>
          <a:p>
            <a:pPr marL="0" indent="0">
              <a:buNone/>
            </a:pPr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315848834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454</TotalTime>
  <Words>721</Words>
  <Application>Microsoft Office PowerPoint</Application>
  <PresentationFormat>Panorámica</PresentationFormat>
  <Paragraphs>92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2" baseType="lpstr">
      <vt:lpstr>Arial Unicode MS</vt:lpstr>
      <vt:lpstr>Agency FB</vt:lpstr>
      <vt:lpstr>Arial Rounded MT Bold</vt:lpstr>
      <vt:lpstr>Bahnschrift Condensed</vt:lpstr>
      <vt:lpstr>Calibri</vt:lpstr>
      <vt:lpstr>Gill Sans MT</vt:lpstr>
      <vt:lpstr>Mongolian Baiti</vt:lpstr>
      <vt:lpstr>Times New Roman</vt:lpstr>
      <vt:lpstr>Wingdings 2</vt:lpstr>
      <vt:lpstr>Dividendo</vt:lpstr>
      <vt:lpstr>LOS CAMINOS DEL ACOMPAÑANTE</vt:lpstr>
      <vt:lpstr>quien nos inspiró y estimuló en la oración (Un pastor, instructor, familiar, hermano…)</vt:lpstr>
      <vt:lpstr>LOS ACOMPAÑANTES ESTAN CONVENCIDOS  DE QUE la oración: </vt:lpstr>
      <vt:lpstr>    Los acompañantes recurren a los  modelos del Señor Jesús y toman ejemplo </vt:lpstr>
      <vt:lpstr>Los acompañantes recurren a los  modelos del Señor Jesús y toman ejemplo </vt:lpstr>
      <vt:lpstr>    Juan 17:13-19  ¿qué pidió el señor para sus discípulos? </vt:lpstr>
      <vt:lpstr>EN cinco GRUPOS CONSIDERAR LAS SIGUIENTES ORACIONES DEL APOSTOL PABLO</vt:lpstr>
      <vt:lpstr>LOS ACOMPAÑANTES ORAN “MACROORACIONES”</vt:lpstr>
      <vt:lpstr>IGUAL EN GRUPOS:</vt:lpstr>
      <vt:lpstr>LOS ACOMPAÑANTES PRACTIVAN EL VIM</vt:lpstr>
      <vt:lpstr>LOS ACOMPAÑANTES toman acciones:</vt:lpstr>
      <vt:lpstr>Las macrooraciones pueden comenzar con  las Escrituras.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CAPITULO CUATRO     EL CAMINO DE LA ORACION</dc:title>
  <dc:creator>ACER</dc:creator>
  <cp:lastModifiedBy>ACER</cp:lastModifiedBy>
  <cp:revision>33</cp:revision>
  <dcterms:created xsi:type="dcterms:W3CDTF">2022-09-09T19:55:14Z</dcterms:created>
  <dcterms:modified xsi:type="dcterms:W3CDTF">2022-09-14T20:20:26Z</dcterms:modified>
</cp:coreProperties>
</file>