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sldIdLst>
    <p:sldId id="256" r:id="rId2"/>
    <p:sldId id="257" r:id="rId3"/>
    <p:sldId id="258" r:id="rId4"/>
    <p:sldId id="259" r:id="rId5"/>
    <p:sldId id="266" r:id="rId6"/>
    <p:sldId id="265" r:id="rId7"/>
    <p:sldId id="260" r:id="rId8"/>
    <p:sldId id="261" r:id="rId9"/>
    <p:sldId id="267" r:id="rId10"/>
    <p:sldId id="262" r:id="rId11"/>
    <p:sldId id="263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8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8-23T04:42:22.69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8-23T04:42:31.38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1169 38,'115'-2,"126"5,-223-1,1 2,-1 0,0 1,27 11,33 10,-54-21,282 61,-278-59,1 1,-1 0,-1 3,35 16,46 13,-79-30,50 13,-39-12,41 17,-68-22,0 0,-1 1,1 0,-2 1,1 0,-1 1,10 10,35 31,-37-35,-1 1,23 27,-33-31,0-1,-2 2,1-1,-2 1,1 0,4 18,-6-17,0 0,1-1,1 0,0 0,1 0,10 13,-11-17,-1 0,0 1,0-1,-1 1,0 0,4 14,-4-11,0 0,1-1,9 17,-3-8,-1 1,-1 0,12 43,-13-36,23 52,-4-19,-16-35,16 30,-24-51,0 1,-1 0,0 0,0 0,0 0,-1 0,0 0,0 9,-1-10,0 0,1 1,0-1,0 0,0 0,1 0,0 0,0 0,7 11,4 6,22 46,-16-27,-14-31,-1 0,0 0,-1 0,0 1,-1-1,-1 0,1 13,-3 85,-2-48,4 10,-3 65,-10-71,8-47,0 0,-1 22,2 9,-2 0,-1-1,-16 55,12-63,4-17,0 0,-17 40,20-57,0 0,-1 0,1 0,-1-1,0 1,-1-1,1 0,-1 0,0-1,0 0,0 0,-1 0,0 0,-9 4,-9 3,-15 5,1 2,-46 30,70-40,-1-1,0 0,0-1,0 0,-1-1,-22 3,-10 5,43-11,0 0,0 0,0 1,0-1,0 1,1 1,-1-1,1 0,0 1,0 0,0 0,1 0,-1 1,1-1,0 1,-3 6,-4 10,1 0,-11 37,9-22,0 2,-12 75,3-12,19-98,0 0,0 0,0-1,0 1,-1-1,1 1,-1-1,0 1,0-1,0 0,0 1,0-1,0 0,0-1,-1 1,1 0,-1-1,0 1,1-1,-1 0,0 0,0 0,1 0,-1 0,0-1,-4 1,-10 1,1-1,-1-1,-28-3,13 1,-444-1,280 4,167-3,0-2,0 0,-49-14,-23-5,-151-31,166 32,44 11,0-1,-41-18,-138-54,213 81,0-1,0 0,1-1,-1 1,1-1,0-1,0 0,1 1,-1-2,2 1,-1-1,0 0,-5-10,-9-10,-165-193,131 155,-39-52,83 101,1-1,-11-28,13 27,-2 0,-11-19,15 27,0 0,0 0,1 0,0-1,1 0,0 0,1 0,0 0,1 0,-1-19,1 7,0 18,0-1,-1 0,0 1,0-1,0 1,0-1,-1 1,-5-7,4 6,1 0,0 0,0 0,0-1,1 1,-2-9,2-1,0 0,2-20,1 26,-1 0,0 0,-1 0,0 0,0 0,-1 0,-1 0,-5-15,1 8,0 0,1-1,1 0,1 0,0 0,2 0,0-1,1 1,2-33,-1 22,0-7,1-1,2 1,10-44,6-22,-13 60,16-53,-7 31,-12 48,0 0,1 1,1-1,1 1,9-19,-8 20,0 0,-1-1,0 0,-2 0,1-1,-2 0,0 1,-1-1,0-20,2-6,1 0,2 1,2 0,25-69,-31 101,1-1,0-1,0 1,1 0,1 0,10-14,93-121,-101 137,0 0,1 0,0 1,0 0,0 0,1 1,11-5,-11 6,-1 0,0-1,0 0,0-1,0 0,-1 0,12-14,-14 12,-1 1,2 0,-1 0,1 1,0-1,1 2,0-1,0 1,0 0,10-4,-3 0,1 1,-2-2,19-16,-23 17,0 2,1-1,0 1,0 1,1 0,0 1,14-6,-14 9,1 1,-1 1,1 0,-1 1,1 0,0 0,24 6,-2-2,711 32,-859-59,81 16,-37-13,46 12,-1 2,0 0,-41-5,50 9,1 0,-1 0,1-2,0 0,0 0,-14-8,23 11,1-1,-1 1,0 0,1 1,-1-1,0 1,0 0,0 0,1 0,-1 1,0 0,0 0,1 0,-6 2,-8 4,-1 1,-19 11,0 1,-32 7,-1-4,-124 25,117-31,1 3,-91 36,164-55,0 1,0 0,1 0,-1 0,0 1,1-1,-1 1,1 0,0 0,0 0,0 0,0 0,1 1,-1-1,1 1,0 0,0 0,0 0,-1 6,0 2,1 0,1 1,0-1,1 1,1 17,0-19,0 0,-1 0,0 0,-1 0,0 0,-1-1,0 1,-1 0,0-1,-7 15,6-15,0 0,1 0,0 0,1 0,0 1,0 0,1-1,0 1,1 0,1-1,0 1,0 0,1-1,3 14,0 1,-1-2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8-23T04:42:39.71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732 0,'15'2,"0"0,0 1,0 0,0 1,-1 1,0 0,21 10,39 14,13-5,92 32,-160-46,1 1,-2 1,1 1,-2 0,30 29,23 17,8 3,-51-38,2-1,41 24,-65-44,1 1,-1 0,0 0,1 0,-2 0,1 1,0 0,-1 0,0 0,4 7,-1 0,-2 1,0 0,8 25,-4-1,-1 0,-2 0,-1 0,-2 1,-2 38,-1-69,1 0,-1-1,-1 1,1 0,-1-1,-1 1,1 0,-1-1,0 0,0 1,-1-1,0 0,0 0,-5 7,-6 9,-24 49,30-52,-2 0,-1 0,0-1,-17 21,17-27,0 2,1-1,0 2,1-1,1 1,-13 30,19-39,-1 0,-1 0,1 0,-1 0,0-1,0 1,-1-1,0 0,0 0,-9 6,-6 4,-37 19,4-3,-42 32,88-60,-1 1,1-1,-1 0,1-1,-1 0,0 0,0-1,0 0,0 0,0-1,0 0,0 0,0-1,0 0,0 0,0-1,1 0,-1-1,-11-5,-14-6,2-2,0-1,-31-23,48 31,3 0,0 1,-1 1,0 0,0 1,-1 0,0 1,0 1,0 0,-1 0,1 1,-17-1,-124 5,-6-1,152-1,0-1,0 0,0 0,1 0,-1-1,0 0,1-1,0 0,0 0,0 0,-8-8,10 9,0-2,0 1,0 0,1-1,0 0,0 0,1 0,-1 0,1-1,0 0,0 1,1-1,0 0,0 0,-1-7,0 1,0-1,-1 1,0 0,-1 0,0 1,-1-1,-11-15,8 11,0 0,-12-33,-38-106,54 136,1-1,2 0,0 0,1 1,1-1,0 0,2 0,4-23,-2 29,1 0,0 0,1 1,0 0,1 0,9-13,-9 16,0-1,0-1,-1 0,-1 1,0-2,-1 1,0 0,2-15,-5 22,1-17,1 1,10-36,-11 51,0 0,1 0,0 0,0 0,0 0,1 1,0 0,0-1,0 2,0-1,1 0,0 1,7-6,0 1,-1-1,0 0,-1-1,0-1,15-20,-12 14,25-26,-33 40,0-1,-1 0,1 0,-1 0,0-1,0 1,-1-1,1 0,-1 0,0 0,-1 0,0-1,0 1,0-1,1-9,-3 16,0 0,0 0,0 0,-1 0,1 0,0 0,0-1,0 1,0 0,0 0,0 0,0 0,0 0,0 0,0 0,0 0,0 0,0 0,-1 0,1-1,0 1,0 0,0 0,0 0,0 0,0 0,0 0,0 0,-1 0,1 0,0 0,0 0,0 0,0 0,0 0,0 0,0 0,-1 0,1 0,0 0,0 0,0 0,0 0,0 1,0-1,0 0,0 0,0 0,-1 0,1 0,0 0,0 0,0 0,0 0,0 0,0 0,0 1,0-1,0 0,-11 9,-8 13,-277 364,253-323,27-37,-31 37,43-57,0-1,0 1,1-1,-1 1,1 0,1 0,-1 1,1-1,0 0,1 1,-1-1,1 8,-1 10,1 0,4 26,-1-8,-2-36,0-1,0 0,1 0,0 1,0-1,1 0,-1 0,1 0,0 0,0 0,1 0,-1-1,1 1,4 3,4 10,-1-1,12 32,-7-16,-10-22,-2 0,1 0,-2 0,1 1,-2-1,2 19,-3-20,1 1,0-1,1 0,0 0,0 0,1 0,0 0,9 16,42 69,45 74,-63-122,1-1,79 73,-98-102,0 0,2-2,-1-1,2 0,0-1,38 16,-57-28,1 0,0 0,-1 0,1 0,0-1,-1 1,1-1,0 1,-1-1,1 0,0 0,0-1,-1 1,1 0,0-1,0 0,-1 1,1-1,-1 0,4-2,-4 1,0 0,0 0,-1 0,1 0,0 0,-1 0,1-1,-1 1,0 0,0-1,0 1,0-1,0 0,-1 1,1-1,-1 1,0-1,1 0,-1 0,0 1,-1-4,0 0,0 0,-1 0,1 0,-1 1,-1-1,1 1,-1-1,0 1,0 0,0 0,-1 0,0 0,0 0,-6-5,5 5,0 0,1 0,-1 0,1-1,0 0,1 0,0 0,0 0,0-1,-2-6,5 12,0 0,-1 0,1-1,0 1,0 0,1 0,-1 0,0 0,0 0,0 0,1 0,-1 0,0 0,1 0,-1 0,1 0,-1 0,1 0,0 0,-1 1,1-1,0 0,0 0,-1 1,1-1,0 0,0 1,0-1,0 1,0-1,0 1,0-1,0 1,0 0,2-1,42-4,-37 5,63-1,-41 2,0-2,-1-1,1-1,47-11,-17-2,-33 10,-1-1,0-1,0-1,44-23,-63 27,0 0,0-1,-1 0,0 0,8-10,-10 11,0-1,1 1,0 0,0 0,0 1,0 0,1 0,0 0,7-4,41-9,-45 15,0-1,0 0,0 0,0-1,0 0,-1 0,1-1,-1 0,0-1,-1 1,1-2,10-11,30-44,40-70,2-4,89-137,-179 272,1 0,-1 0,1 0,-1 0,1 0,0 0,-1 0,1 0,0 0,0 0,0 0,0 0,0 1,0-1,0 0,0 1,0-1,2 0,-3 1,1 1,-1-1,1 0,-1 1,0-1,1 1,-1-1,0 1,1 0,-1-1,0 1,0-1,1 1,-1-1,0 1,0 0,0-1,0 1,0-1,0 1,0 0,0-1,0 1,0 0,-5 50,2-38,-2 1,0-1,0 0,-1 0,-1-1,0 1,-1-1,0-1,-1 0,0 0,-21 18,23-21,0-1,0 1,1 0,-8 15,2-5,2-3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8-23T04:42:40.79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8-23T04:42:41.62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8-23T04:42:43.71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81 1,'0'4,"-4"2,-2 8,-4 2,0 3,-4-2,2 0,2 2,3-7,2-9,3-10,1-4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8-23T04:42:47.62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1 482,'9'0,"-1"-1,1 0,0 0,-1-1,1-1,-1 1,0-1,0-1,0 1,0-1,0-1,-1 1,8-8,-1 1,-1-1,0-1,-1 0,0-1,14-23,-22 30,0-1,-1 0,0 0,-1-1,1 1,-2 0,1-1,-1 0,0 1,-1-1,-1-10,1 11,0 0,0 0,0 0,1 0,0 0,1 0,0 0,0 0,1 0,0 0,0 1,5-8,-6 13,0 0,0 0,0 0,0 0,0 0,1 0,-1 1,1-1,0 1,-1 0,1-1,6 0,39-7,-16 3,87-13,-55 10,-33 4,-16 4,0-1,-1-1,0 0,1-1,-1-1,0 0,15-8,-14 4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00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9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92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853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26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3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39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13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6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1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97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90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55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76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6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2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27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1B8F32D-D8B6-4B9E-9CBF-DCAC30B7B93D}" type="datetimeFigureOut">
              <a:rPr lang="en-US" smtClean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7753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2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2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4.png"/><Relationship Id="rId3" Type="http://schemas.openxmlformats.org/officeDocument/2006/relationships/image" Target="../media/image7.jpg"/><Relationship Id="rId7" Type="http://schemas.openxmlformats.org/officeDocument/2006/relationships/image" Target="../media/image12.png"/><Relationship Id="rId12" Type="http://schemas.openxmlformats.org/officeDocument/2006/relationships/customXml" Target="../ink/ink6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11" Type="http://schemas.openxmlformats.org/officeDocument/2006/relationships/customXml" Target="../ink/ink5.xml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13.png"/><Relationship Id="rId14" Type="http://schemas.openxmlformats.org/officeDocument/2006/relationships/customXml" Target="../ink/ink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xpixel.net/Faith-God-Praying-Pray-Clouds-Light-Prayer-6257110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asacredrebel.wordpress.com/tag/apostles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hyperlink" Target="https://creativecommons.org/licenses/by-nc-nd/3.0/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Texto&#10;&#10;Descripción generada automáticamente">
            <a:extLst>
              <a:ext uri="{FF2B5EF4-FFF2-40B4-BE49-F238E27FC236}">
                <a16:creationId xmlns:a16="http://schemas.microsoft.com/office/drawing/2014/main" xmlns="" id="{5C61BB01-DC94-9033-2795-B1EFD5512B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090" y="1114139"/>
            <a:ext cx="8220270" cy="55479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008ED96C-87EC-FC42-32C6-F759B568D379}"/>
              </a:ext>
            </a:extLst>
          </p:cNvPr>
          <p:cNvSpPr txBox="1"/>
          <p:nvPr/>
        </p:nvSpPr>
        <p:spPr>
          <a:xfrm>
            <a:off x="7628" y="18047"/>
            <a:ext cx="1217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Iglesia Cristiana Interdenominacional, A. R.</a:t>
            </a:r>
          </a:p>
          <a:p>
            <a:pPr algn="ctr"/>
            <a:r>
              <a:rPr lang="es-MX" sz="3200" dirty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Presbiterio de Misiones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C0299A38-087D-818B-C3D9-7D9BBEB0F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0" y="93923"/>
            <a:ext cx="1127125" cy="110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14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74EB6202-CDC4-D0F3-ACD3-38E3B24D87B1}"/>
              </a:ext>
            </a:extLst>
          </p:cNvPr>
          <p:cNvSpPr txBox="1"/>
          <p:nvPr/>
        </p:nvSpPr>
        <p:spPr>
          <a:xfrm>
            <a:off x="348343" y="1324946"/>
            <a:ext cx="68053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Generación: es la acción y efecto de generar, engendrar o producir.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2B415BCD-EEB2-46D1-18AE-81538B4055A9}"/>
              </a:ext>
            </a:extLst>
          </p:cNvPr>
          <p:cNvSpPr/>
          <p:nvPr/>
        </p:nvSpPr>
        <p:spPr>
          <a:xfrm>
            <a:off x="2099389" y="216982"/>
            <a:ext cx="7800392" cy="877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</a:rPr>
              <a:t>Los acompañantes piensan en las generaciones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48A38F69-0CA5-C849-F885-B42EAEDA6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5624" y="1324946"/>
            <a:ext cx="3827131" cy="36296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254000" dist="38100" dir="16200000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xmlns="" id="{1008175A-03F2-9547-BE1F-BA2051AAF3B4}"/>
              </a:ext>
            </a:extLst>
          </p:cNvPr>
          <p:cNvSpPr/>
          <p:nvPr/>
        </p:nvSpPr>
        <p:spPr>
          <a:xfrm>
            <a:off x="348343" y="2558967"/>
            <a:ext cx="6108441" cy="1331898"/>
          </a:xfrm>
          <a:prstGeom prst="roundRect">
            <a:avLst/>
          </a:prstGeom>
          <a:solidFill>
            <a:schemeClr val="tx2">
              <a:lumMod val="90000"/>
              <a:lumOff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Dios influye en el mundo a través de la vida de las personas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3B86BE4C-945D-8046-12CD-656C41ED9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50" y="76961"/>
            <a:ext cx="1039829" cy="101770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33F5AACF-B0EA-A23B-3078-CE76BF996037}"/>
              </a:ext>
            </a:extLst>
          </p:cNvPr>
          <p:cNvSpPr/>
          <p:nvPr/>
        </p:nvSpPr>
        <p:spPr>
          <a:xfrm>
            <a:off x="348344" y="4254759"/>
            <a:ext cx="2544146" cy="12596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bg1"/>
                </a:solidFill>
              </a:rPr>
              <a:t>Dios nos usa para “dar a luz” a nuevos creyentes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xmlns="" id="{92C029B0-B17A-CDFB-8263-23A337AB0F19}"/>
              </a:ext>
            </a:extLst>
          </p:cNvPr>
          <p:cNvSpPr/>
          <p:nvPr/>
        </p:nvSpPr>
        <p:spPr>
          <a:xfrm>
            <a:off x="4441371" y="4170779"/>
            <a:ext cx="3592285" cy="1362275"/>
          </a:xfrm>
          <a:prstGeom prst="triangle">
            <a:avLst>
              <a:gd name="adj" fmla="val 540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002060"/>
                </a:solidFill>
              </a:rPr>
              <a:t>Discípulos que hacen discípulos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B7A42F6-7969-ED12-15BC-2FF768F0F885}"/>
              </a:ext>
            </a:extLst>
          </p:cNvPr>
          <p:cNvSpPr/>
          <p:nvPr/>
        </p:nvSpPr>
        <p:spPr>
          <a:xfrm>
            <a:off x="1166326" y="5794310"/>
            <a:ext cx="535577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rgbClr val="7030A0"/>
                </a:solidFill>
              </a:rPr>
              <a:t>Transmitir el mensaje de Cristo de una generación a otra = proceso de multiplicación</a:t>
            </a:r>
          </a:p>
        </p:txBody>
      </p:sp>
    </p:spTree>
    <p:extLst>
      <p:ext uri="{BB962C8B-B14F-4D97-AF65-F5344CB8AC3E}">
        <p14:creationId xmlns:p14="http://schemas.microsoft.com/office/powerpoint/2010/main" val="155411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E976E63A-BD63-CC10-F68F-56A93E9A7EB9}"/>
              </a:ext>
            </a:extLst>
          </p:cNvPr>
          <p:cNvSpPr txBox="1"/>
          <p:nvPr/>
        </p:nvSpPr>
        <p:spPr>
          <a:xfrm>
            <a:off x="2715208" y="225602"/>
            <a:ext cx="67740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</a:rPr>
              <a:t>Los acompañantes piensan en las generaciones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191D07E5-6292-40E3-E6FC-15F2784F4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669" y="3918857"/>
            <a:ext cx="4665210" cy="271354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2FE32C2-84CE-ACFC-454E-152B62FE0B49}"/>
              </a:ext>
            </a:extLst>
          </p:cNvPr>
          <p:cNvSpPr txBox="1"/>
          <p:nvPr/>
        </p:nvSpPr>
        <p:spPr>
          <a:xfrm>
            <a:off x="5878286" y="1716833"/>
            <a:ext cx="525800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i="1" dirty="0">
                <a:solidFill>
                  <a:srgbClr val="FFFF00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2 Timoteo  2:2 </a:t>
            </a:r>
          </a:p>
          <a:p>
            <a:r>
              <a:rPr lang="es-MX" sz="4400" b="1" i="1" dirty="0">
                <a:solidFill>
                  <a:srgbClr val="FFFF00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“ Lo que has oído de mi ante muchos testigos , esto encarga a hombres fieles que sean idóneos  para ensenar también a otros”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AE7D5A7D-4350-736D-2DE3-B67932A8C7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72" y="225601"/>
            <a:ext cx="1039829" cy="101770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054100E-9C5B-FAD4-19AA-6DF4A3D17383}"/>
              </a:ext>
            </a:extLst>
          </p:cNvPr>
          <p:cNvSpPr/>
          <p:nvPr/>
        </p:nvSpPr>
        <p:spPr>
          <a:xfrm>
            <a:off x="326668" y="1716833"/>
            <a:ext cx="4665209" cy="17914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2000" i="1" dirty="0"/>
              <a:t>Juan 17:20: “ Mas no ruego solamente por estos, sino también por los que han de creer en mi por la palabra de ellos</a:t>
            </a:r>
          </a:p>
        </p:txBody>
      </p:sp>
    </p:spTree>
    <p:extLst>
      <p:ext uri="{BB962C8B-B14F-4D97-AF65-F5344CB8AC3E}">
        <p14:creationId xmlns:p14="http://schemas.microsoft.com/office/powerpoint/2010/main" val="179561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l Manual de la Iglesia enfatizará el discipulado - Noticias - Adventistas">
            <a:extLst>
              <a:ext uri="{FF2B5EF4-FFF2-40B4-BE49-F238E27FC236}">
                <a16:creationId xmlns:a16="http://schemas.microsoft.com/office/drawing/2014/main" xmlns="" id="{6945602C-A66E-FA40-2F7F-A6BD3F8F1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463" y="829642"/>
            <a:ext cx="7447643" cy="531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847FE3C2-1D8A-5304-C3B4-429B0C366CF8}"/>
              </a:ext>
            </a:extLst>
          </p:cNvPr>
          <p:cNvSpPr txBox="1"/>
          <p:nvPr/>
        </p:nvSpPr>
        <p:spPr>
          <a:xfrm>
            <a:off x="1940767" y="150956"/>
            <a:ext cx="8322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Acompañantes practican el VIM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35E97480-DFCD-E848-880A-B25F25A3DC25}"/>
              </a:ext>
            </a:extLst>
          </p:cNvPr>
          <p:cNvSpPr txBox="1"/>
          <p:nvPr/>
        </p:nvSpPr>
        <p:spPr>
          <a:xfrm>
            <a:off x="1474237" y="1576874"/>
            <a:ext cx="832290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</a:t>
            </a: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Quiero colaborar con Dios en su Gran Comision</a:t>
            </a:r>
          </a:p>
          <a:p>
            <a:pPr algn="ctr"/>
            <a:r>
              <a:rPr lang="es-MX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INTENCIONALIDAD</a:t>
            </a: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Daré pasos para identificar  a alguien a quien acompañar ,para ayudarlo a crecer como discípulo.</a:t>
            </a:r>
          </a:p>
          <a:p>
            <a:pPr algn="ctr"/>
            <a:r>
              <a:rPr lang="es-MX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MEDIO</a:t>
            </a: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Quiero comenzar con una claridad de compromiso. </a:t>
            </a:r>
          </a:p>
          <a:p>
            <a:pPr algn="ctr"/>
            <a:endParaRPr lang="es-MX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MX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s-MX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714BBC05-0D5D-7171-FB4C-AC9169634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11" y="150956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0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AA085689-791F-4B8F-9F30-12415B97D3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AA3FED7F-6821-47C0-A464-E9278B2412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55" name="Oval 54">
            <a:extLst>
              <a:ext uri="{FF2B5EF4-FFF2-40B4-BE49-F238E27FC236}">
                <a16:creationId xmlns:a16="http://schemas.microsoft.com/office/drawing/2014/main" xmlns="" id="{8F54B2FB-3F54-4350-8D1B-F86D677CA7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xmlns="" id="{561B34F5-88E5-4711-BC16-3005C29AD7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xmlns="" id="{4F3661D0-2268-4D3E-88BA-0647BCBE33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DDB56DB5-0324-4F79-9AB8-CB18C1DC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61F5C410-F071-F378-79EF-F902AA7762EB}"/>
              </a:ext>
            </a:extLst>
          </p:cNvPr>
          <p:cNvSpPr/>
          <p:nvPr/>
        </p:nvSpPr>
        <p:spPr>
          <a:xfrm>
            <a:off x="1657350" y="629266"/>
            <a:ext cx="8243734" cy="1223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s-MX" sz="4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Los Acompañantes ACTUAN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18EE577-077F-75F5-396F-23E8BBDB508C}"/>
              </a:ext>
            </a:extLst>
          </p:cNvPr>
          <p:cNvSpPr txBox="1"/>
          <p:nvPr/>
        </p:nvSpPr>
        <p:spPr>
          <a:xfrm>
            <a:off x="1103311" y="2052214"/>
            <a:ext cx="4338409" cy="41961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457200" indent="-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Escriba un párrafo breve que describa su compromiso de hacer discípulos.</a:t>
            </a:r>
          </a:p>
          <a:p>
            <a:pPr marL="457200" indent="-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s-MX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457200" indent="-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Escriba una frase memorable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. </a:t>
            </a:r>
          </a:p>
        </p:txBody>
      </p:sp>
      <p:pic>
        <p:nvPicPr>
          <p:cNvPr id="10" name="Picture 9" descr="Red dot with arrows pointing to it">
            <a:extLst>
              <a:ext uri="{FF2B5EF4-FFF2-40B4-BE49-F238E27FC236}">
                <a16:creationId xmlns:a16="http://schemas.microsoft.com/office/drawing/2014/main" xmlns="" id="{E601543C-4B6A-03F1-F636-75CCE84B831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9"/>
          <a:stretch/>
        </p:blipFill>
        <p:spPr>
          <a:xfrm>
            <a:off x="6091916" y="2052213"/>
            <a:ext cx="5451627" cy="41961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A4E52694-25BB-1987-2112-5A07C8B73C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1" y="85384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0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74EB6202-CDC4-D0F3-ACD3-38E3B24D87B1}"/>
              </a:ext>
            </a:extLst>
          </p:cNvPr>
          <p:cNvSpPr txBox="1"/>
          <p:nvPr/>
        </p:nvSpPr>
        <p:spPr>
          <a:xfrm>
            <a:off x="1810139" y="6214188"/>
            <a:ext cx="8425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Mateo 9:35-36      Lucas 10:1       Marcos 3:13-14</a:t>
            </a:r>
            <a:endParaRPr lang="es-MX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2B415BCD-EEB2-46D1-18AE-81538B4055A9}"/>
              </a:ext>
            </a:extLst>
          </p:cNvPr>
          <p:cNvSpPr/>
          <p:nvPr/>
        </p:nvSpPr>
        <p:spPr>
          <a:xfrm>
            <a:off x="1707503" y="217585"/>
            <a:ext cx="7800392" cy="877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</a:rPr>
              <a:t>Interés, Influencia, </a:t>
            </a:r>
            <a:r>
              <a:rPr lang="es-MX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</a:rPr>
              <a:t>Inversion</a:t>
            </a:r>
            <a:endParaRPr lang="es-MX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0000"/>
              </a:highlight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3B86BE4C-945D-8046-12CD-656C41ED98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50" y="76961"/>
            <a:ext cx="1039829" cy="1017704"/>
          </a:xfrm>
          <a:prstGeom prst="rect">
            <a:avLst/>
          </a:prstGeom>
        </p:spPr>
      </p:pic>
      <p:pic>
        <p:nvPicPr>
          <p:cNvPr id="10" name="Graphic 9" descr="Bullseye outline">
            <a:extLst>
              <a:ext uri="{FF2B5EF4-FFF2-40B4-BE49-F238E27FC236}">
                <a16:creationId xmlns:a16="http://schemas.microsoft.com/office/drawing/2014/main" xmlns="" id="{FF37F322-00AC-69C5-9DCE-238C5BA681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107094" y="1212981"/>
            <a:ext cx="5756988" cy="500120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D5E0D17-2C17-12C6-5790-88254DFFAC0D}"/>
              </a:ext>
            </a:extLst>
          </p:cNvPr>
          <p:cNvSpPr/>
          <p:nvPr/>
        </p:nvSpPr>
        <p:spPr>
          <a:xfrm>
            <a:off x="5187821" y="2136710"/>
            <a:ext cx="1408922" cy="4198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000" dirty="0"/>
              <a:t>Multitud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62A810C-3D1B-6EDB-0E5A-B7E2ABA8236A}"/>
              </a:ext>
            </a:extLst>
          </p:cNvPr>
          <p:cNvSpPr/>
          <p:nvPr/>
        </p:nvSpPr>
        <p:spPr>
          <a:xfrm>
            <a:off x="5570376" y="2780522"/>
            <a:ext cx="774440" cy="4198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72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B972E6B-90B6-7C9C-96E7-7599AFF21705}"/>
              </a:ext>
            </a:extLst>
          </p:cNvPr>
          <p:cNvSpPr/>
          <p:nvPr/>
        </p:nvSpPr>
        <p:spPr>
          <a:xfrm>
            <a:off x="5570376" y="3583658"/>
            <a:ext cx="774440" cy="4198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58222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AA085689-791F-4B8F-9F30-12415B97D3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xmlns="" id="{AA3FED7F-6821-47C0-A464-E9278B2412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59" name="Oval 58">
            <a:extLst>
              <a:ext uri="{FF2B5EF4-FFF2-40B4-BE49-F238E27FC236}">
                <a16:creationId xmlns:a16="http://schemas.microsoft.com/office/drawing/2014/main" xmlns="" id="{8F54B2FB-3F54-4350-8D1B-F86D677CA7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561B34F5-88E5-4711-BC16-3005C29AD7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xmlns="" id="{4F3661D0-2268-4D3E-88BA-0647BCBE33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65" name="Rectangle 64">
            <a:extLst>
              <a:ext uri="{FF2B5EF4-FFF2-40B4-BE49-F238E27FC236}">
                <a16:creationId xmlns:a16="http://schemas.microsoft.com/office/drawing/2014/main" xmlns="" id="{DDB56DB5-0324-4F79-9AB8-CB18C1DC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2084991" y="629266"/>
            <a:ext cx="1886850" cy="11328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2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FIADA</a:t>
            </a:r>
          </a:p>
        </p:txBody>
      </p:sp>
      <p:pic>
        <p:nvPicPr>
          <p:cNvPr id="7" name="Imagen 6" descr="Child looking at a world map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4" r="12503"/>
          <a:stretch/>
        </p:blipFill>
        <p:spPr>
          <a:xfrm>
            <a:off x="5029200" y="1168661"/>
            <a:ext cx="6515100" cy="54094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xmlns="" id="{8B552A8E-DEF9-4254-BD69-E4D91C6A15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47701" y="2438401"/>
            <a:ext cx="3653711" cy="3809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F     Fiel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I      Iniciativa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A    Abierta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D    Disponible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A     Amor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73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ISCIPULADO CRISTIANO - Centro Cristiano Peniel Mérida">
            <a:extLst>
              <a:ext uri="{FF2B5EF4-FFF2-40B4-BE49-F238E27FC236}">
                <a16:creationId xmlns:a16="http://schemas.microsoft.com/office/drawing/2014/main" xmlns="" id="{76AB8DD2-C2A5-3D5C-6A8A-68546E5CB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20" y="4518884"/>
            <a:ext cx="2926180" cy="164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os de cada cinco cristianos no están comprometidos con el discipulado en  sus iglesias">
            <a:extLst>
              <a:ext uri="{FF2B5EF4-FFF2-40B4-BE49-F238E27FC236}">
                <a16:creationId xmlns:a16="http://schemas.microsoft.com/office/drawing/2014/main" xmlns="" id="{61D658C0-B4C6-0533-1F8F-D39052010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20" y="1203649"/>
            <a:ext cx="10134600" cy="501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D09C98FF-D448-018A-96CE-5D72F58D0F77}"/>
              </a:ext>
            </a:extLst>
          </p:cNvPr>
          <p:cNvSpPr txBox="1"/>
          <p:nvPr/>
        </p:nvSpPr>
        <p:spPr>
          <a:xfrm>
            <a:off x="1036220" y="1203649"/>
            <a:ext cx="10134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Capitulo 3</a:t>
            </a:r>
          </a:p>
          <a:p>
            <a:pPr algn="ctr"/>
            <a:r>
              <a:rPr lang="es-MX" sz="6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El Camino de la Intencionalidad</a:t>
            </a:r>
          </a:p>
          <a:p>
            <a:pPr algn="ctr"/>
            <a:r>
              <a:rPr lang="es-MX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Paginas 27 a la 38.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9939590A-A5A4-9A54-A121-F919B90F8953}"/>
              </a:ext>
            </a:extLst>
          </p:cNvPr>
          <p:cNvSpPr txBox="1"/>
          <p:nvPr/>
        </p:nvSpPr>
        <p:spPr>
          <a:xfrm>
            <a:off x="1293844" y="5600700"/>
            <a:ext cx="2587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Agosto, 2022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E48E211-A94D-F696-23CD-F3ECD6B951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0" y="128669"/>
            <a:ext cx="1039829" cy="101770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DB7B5D14-9824-BDCB-4785-DF746471B7F4}"/>
              </a:ext>
            </a:extLst>
          </p:cNvPr>
          <p:cNvSpPr txBox="1"/>
          <p:nvPr/>
        </p:nvSpPr>
        <p:spPr>
          <a:xfrm>
            <a:off x="7576458" y="5600700"/>
            <a:ext cx="3321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H. Isaias Lopez </a:t>
            </a:r>
          </a:p>
        </p:txBody>
      </p:sp>
    </p:spTree>
    <p:extLst>
      <p:ext uri="{BB962C8B-B14F-4D97-AF65-F5344CB8AC3E}">
        <p14:creationId xmlns:p14="http://schemas.microsoft.com/office/powerpoint/2010/main" val="303864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xmlns="" id="{531855B3-A62C-137D-F486-E0D7BAFF53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7"/>
          <a:stretch/>
        </p:blipFill>
        <p:spPr>
          <a:xfrm>
            <a:off x="612709" y="1334278"/>
            <a:ext cx="5582818" cy="528112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FBB90066-C9FD-531C-6545-0E89BE6FC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51" y="107315"/>
            <a:ext cx="1039829" cy="10177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D3A7AF7-84EF-E19E-5670-AE9B425617BE}"/>
              </a:ext>
            </a:extLst>
          </p:cNvPr>
          <p:cNvSpPr/>
          <p:nvPr/>
        </p:nvSpPr>
        <p:spPr>
          <a:xfrm>
            <a:off x="6858001" y="979714"/>
            <a:ext cx="4721290" cy="58036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b="1" dirty="0"/>
              <a:t>El Blanco</a:t>
            </a:r>
            <a:r>
              <a:rPr lang="es-MX" dirty="0"/>
              <a:t>: </a:t>
            </a:r>
          </a:p>
          <a:p>
            <a:r>
              <a:rPr lang="es-MX" dirty="0"/>
              <a:t>El Retrato del N.T. de un discípulo llega a ser el objetivo que se persigue al hacer discípulos.</a:t>
            </a:r>
          </a:p>
          <a:p>
            <a:r>
              <a:rPr lang="es-MX" b="1" dirty="0"/>
              <a:t>R:</a:t>
            </a:r>
          </a:p>
          <a:p>
            <a:r>
              <a:rPr lang="es-MX" dirty="0"/>
              <a:t>Representa las Relaciones. Una relación con Dios y una relación con las personas a las que discipulamos, proporciona el contexto apropiado para el proceso de hacer discípulos.</a:t>
            </a:r>
          </a:p>
          <a:p>
            <a:r>
              <a:rPr lang="es-MX" b="1" dirty="0"/>
              <a:t>2D:</a:t>
            </a:r>
          </a:p>
          <a:p>
            <a:r>
              <a:rPr lang="es-MX" dirty="0"/>
              <a:t>Siempre hay una Biblia abierta entre el acompañante y la persona que esta discipulando. Alrededor de esta Biblia abierta, el descubrimiento y la discusión (2D) se lleva a cabo.</a:t>
            </a:r>
          </a:p>
          <a:p>
            <a:r>
              <a:rPr lang="es-MX" b="1" dirty="0"/>
              <a:t>ARA:</a:t>
            </a:r>
          </a:p>
          <a:p>
            <a:r>
              <a:rPr lang="es-MX" dirty="0"/>
              <a:t>El ARA describe la aplicación , la rendición de cuenta y la afirmación (un bravo que anima a la gente a seguir adelante).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xmlns="" id="{FADACFE3-FC93-A698-D24F-B79F84C3D49D}"/>
                  </a:ext>
                </a:extLst>
              </p14:cNvPr>
              <p14:cNvContentPartPr/>
              <p14:nvPr/>
            </p14:nvContentPartPr>
            <p14:xfrm>
              <a:off x="3144328" y="3507950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ADACFE3-FC93-A698-D24F-B79F84C3D49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90328" y="34003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xmlns="" id="{E583F321-9826-CD09-0C9B-3D674E7F6091}"/>
                  </a:ext>
                </a:extLst>
              </p14:cNvPr>
              <p14:cNvContentPartPr/>
              <p14:nvPr/>
            </p14:nvContentPartPr>
            <p14:xfrm>
              <a:off x="2732848" y="3494630"/>
              <a:ext cx="1169280" cy="11919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583F321-9826-CD09-0C9B-3D674E7F609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79208" y="3386990"/>
                <a:ext cx="1276920" cy="140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xmlns="" id="{D547266C-D1A1-7B13-E843-C3FBF4CEB4F2}"/>
                  </a:ext>
                </a:extLst>
              </p14:cNvPr>
              <p14:cNvContentPartPr/>
              <p14:nvPr/>
            </p14:nvContentPartPr>
            <p14:xfrm>
              <a:off x="2983768" y="3825470"/>
              <a:ext cx="694080" cy="6501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547266C-D1A1-7B13-E843-C3FBF4CEB4F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929768" y="3717470"/>
                <a:ext cx="801720" cy="86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xmlns="" id="{B46843DE-33EC-478A-FBDC-80C14676131C}"/>
                  </a:ext>
                </a:extLst>
              </p14:cNvPr>
              <p14:cNvContentPartPr/>
              <p14:nvPr/>
            </p14:nvContentPartPr>
            <p14:xfrm>
              <a:off x="3340528" y="4096190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46843DE-33EC-478A-FBDC-80C14676131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86528" y="398819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xmlns="" id="{91035406-9FAD-A434-4407-300F4BAD4A2D}"/>
                  </a:ext>
                </a:extLst>
              </p14:cNvPr>
              <p14:cNvContentPartPr/>
              <p14:nvPr/>
            </p14:nvContentPartPr>
            <p14:xfrm>
              <a:off x="3330808" y="4086830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1035406-9FAD-A434-4407-300F4BAD4A2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76808" y="397919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xmlns="" id="{E3B5844F-F1D2-712C-DD24-C1D7746B4811}"/>
                  </a:ext>
                </a:extLst>
              </p14:cNvPr>
              <p14:cNvContentPartPr/>
              <p14:nvPr/>
            </p14:nvContentPartPr>
            <p14:xfrm>
              <a:off x="3273928" y="4086830"/>
              <a:ext cx="29520" cy="460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3B5844F-F1D2-712C-DD24-C1D7746B481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219928" y="3979190"/>
                <a:ext cx="137160" cy="26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xmlns="" id="{072E61F1-3408-009F-2862-98E5438CFA6D}"/>
                  </a:ext>
                </a:extLst>
              </p14:cNvPr>
              <p14:cNvContentPartPr/>
              <p14:nvPr/>
            </p14:nvContentPartPr>
            <p14:xfrm>
              <a:off x="2929408" y="3577430"/>
              <a:ext cx="265320" cy="1738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072E61F1-3408-009F-2862-98E5438CFA6D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875768" y="3469790"/>
                <a:ext cx="372960" cy="389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655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319314" y="1422403"/>
            <a:ext cx="56650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palabra discípulo aparece 310 veces en el N.T.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319313" y="2509934"/>
            <a:ext cx="588554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Acompañante:</a:t>
            </a:r>
          </a:p>
          <a:p>
            <a:r>
              <a:rPr lang="es-MX" sz="24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?Quieres impactar al mundo? </a:t>
            </a:r>
          </a:p>
          <a:p>
            <a:r>
              <a:rPr lang="es-MX" sz="24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Entonces comience pequeño</a:t>
            </a:r>
            <a:r>
              <a:rPr lang="es-MX" sz="24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es-MX" sz="2400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“Por tanto, id, y haced discípulos a todas las naciones….” Mateo 28:19</a:t>
            </a:r>
          </a:p>
          <a:p>
            <a:endParaRPr lang="es-MX" sz="2400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sz="24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?Usted ha hecho algún discípulo?</a:t>
            </a:r>
          </a:p>
          <a:p>
            <a:r>
              <a:rPr lang="es-MX" sz="24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que su iglesia crezca tiene que iniciar un trabajo agresivo para discipular a sus “adultos”</a:t>
            </a:r>
          </a:p>
          <a:p>
            <a:endParaRPr lang="es-MX" sz="2000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MX" sz="2000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6824" y="1968759"/>
            <a:ext cx="5665026" cy="458366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8D63587-79DA-F14F-7B2C-16BACFDCFF7D}"/>
              </a:ext>
            </a:extLst>
          </p:cNvPr>
          <p:cNvSpPr/>
          <p:nvPr/>
        </p:nvSpPr>
        <p:spPr>
          <a:xfrm>
            <a:off x="6643396" y="5449079"/>
            <a:ext cx="5131838" cy="1103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>
                <a:solidFill>
                  <a:schemeClr val="accent3">
                    <a:lumMod val="50000"/>
                  </a:schemeClr>
                </a:solidFill>
              </a:rPr>
              <a:t>Los Acompañantes piensan en grande ,</a:t>
            </a:r>
          </a:p>
          <a:p>
            <a:pPr algn="ctr"/>
            <a:r>
              <a:rPr lang="es-MX" sz="2000" dirty="0">
                <a:solidFill>
                  <a:schemeClr val="accent3">
                    <a:lumMod val="50000"/>
                  </a:schemeClr>
                </a:solidFill>
              </a:rPr>
              <a:t>Pero tienen pequeños comienzos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849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La Intencionalidad, el método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del Señor Jesús.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48930" y="2548281"/>
            <a:ext cx="6367689" cy="365868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algn="ctr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6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Intencionalidad: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Definición: carácter intencionado o deliberado con que se realiza una cosa.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MX" sz="2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Conforme el ministerio del Señor Jesús avanzaba , el pasaba mas tiempo con los doce apóstoles que con las multitudes.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MX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“Los acompañantes piensan en grande , pero tienen pequeños comienzos”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s-MX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" name="Imagen 6" descr="Stick figure families holding hands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221894" y="2559809"/>
            <a:ext cx="4674637" cy="3794338"/>
          </a:xfrm>
          <a:prstGeom prst="rect">
            <a:avLst/>
          </a:prstGeom>
          <a:effectLst/>
        </p:spPr>
      </p:pic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0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xmlns="" id="{0A01F2A2-AEDD-47DC-AFB5-B97CEB9A5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876424" y="629267"/>
            <a:ext cx="8024659" cy="1016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Los acompañantes aprenden del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Señor Jesús.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B5AF5F3-AD0A-4EFA-854A-47C780F26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xmlns="" id="{1E3D6D6C-E192-4135-B1DB-17C71EEBC9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648930" y="2164702"/>
            <a:ext cx="6698075" cy="48145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algn="ctr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MX" sz="26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Salas. Trabajo en equipo/10 minutos</a:t>
            </a:r>
            <a:endParaRPr lang="es-MX" sz="2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MX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Marcos 3:7-19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MX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#1. Como describiría la respuesta de la gente al ministerio del Señor Jesús?/ </a:t>
            </a:r>
            <a:r>
              <a:rPr lang="es-MX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H. Ricardo Fabela</a:t>
            </a:r>
            <a:r>
              <a:rPr lang="es-MX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MX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#2.  Porque cree que el Señor Jesús adopto la estrategia de invertir en un grupo pequeño para cumplir su misión de enviarlos a predicar? </a:t>
            </a:r>
            <a:r>
              <a:rPr lang="es-MX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H. Lucy Glez.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MX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#3.  </a:t>
            </a:r>
            <a:r>
              <a:rPr lang="es-MX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Imagínese</a:t>
            </a:r>
            <a:r>
              <a:rPr lang="es-MX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como 1 de los 12. Que experimentaría usted estar con el Señor Jesús en ese grupo selecto? </a:t>
            </a:r>
            <a:r>
              <a:rPr lang="es-MX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H. Feliciano Hdez.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MX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#4.  Considere el principio VIM de Marcos 3:13-14. </a:t>
            </a:r>
            <a:r>
              <a:rPr lang="es-MX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H. Felipe Sandoval.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AutoNum type="alphaLcPeriod"/>
            </a:pPr>
            <a:r>
              <a:rPr lang="es-MX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Cual era la VISION del Señor Jesús para los doce?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AutoNum type="alphaLcPeriod"/>
            </a:pPr>
            <a:r>
              <a:rPr lang="es-MX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Cual fue su elección INTENCIONADA?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AutoNum type="alphaLcPeriod"/>
            </a:pPr>
            <a:r>
              <a:rPr lang="es-MX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Que MEDIOS eligió para lograr su vision?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" name="Imagen 6" descr="Hands holding each other's wrists and interlinked to form a circle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65548" y="2603392"/>
            <a:ext cx="4208327" cy="3658689"/>
          </a:xfrm>
          <a:prstGeom prst="rect">
            <a:avLst/>
          </a:prstGeom>
          <a:effectLst/>
        </p:spPr>
      </p:pic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91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E2A05A61-685F-79DD-59B6-B9E5C78EF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8141" y="1828801"/>
            <a:ext cx="4128586" cy="37415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C6A83E54-0DE0-2CBC-D7F9-B30A23932BA9}"/>
              </a:ext>
            </a:extLst>
          </p:cNvPr>
          <p:cNvSpPr txBox="1"/>
          <p:nvPr/>
        </p:nvSpPr>
        <p:spPr>
          <a:xfrm>
            <a:off x="2379305" y="233265"/>
            <a:ext cx="69046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 Imagen mental de la Gran Comision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FC5738D2-B916-2233-ACF3-5660AA9FB2F1}"/>
              </a:ext>
            </a:extLst>
          </p:cNvPr>
          <p:cNvSpPr txBox="1"/>
          <p:nvPr/>
        </p:nvSpPr>
        <p:spPr>
          <a:xfrm>
            <a:off x="4758612" y="1828802"/>
            <a:ext cx="727787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   Nunca podría verme haciendo    </a:t>
            </a:r>
          </a:p>
          <a:p>
            <a:r>
              <a:rPr lang="es-MX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discípulos.</a:t>
            </a:r>
          </a:p>
          <a:p>
            <a:r>
              <a:rPr lang="es-MX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   Creo que podría hacer discípulos, pero </a:t>
            </a:r>
          </a:p>
          <a:p>
            <a:r>
              <a:rPr lang="es-MX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verdaderamente carezco de confianza.</a:t>
            </a:r>
          </a:p>
          <a:p>
            <a:r>
              <a:rPr lang="es-MX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   Me gustaría hacer discípulos, pero</a:t>
            </a:r>
          </a:p>
          <a:p>
            <a:r>
              <a:rPr lang="es-MX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necesito un poco de crecimiento </a:t>
            </a:r>
          </a:p>
          <a:p>
            <a:r>
              <a:rPr lang="es-MX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adicional.</a:t>
            </a:r>
          </a:p>
          <a:p>
            <a:r>
              <a:rPr lang="es-MX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   Me gustaría hacer discípulos, pero </a:t>
            </a:r>
          </a:p>
          <a:p>
            <a:r>
              <a:rPr lang="es-MX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necesito un poco de preparación </a:t>
            </a:r>
          </a:p>
          <a:p>
            <a:r>
              <a:rPr lang="es-MX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adicional.</a:t>
            </a:r>
          </a:p>
          <a:p>
            <a:r>
              <a:rPr lang="es-MX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    !Estoy listo para ir y hacer </a:t>
            </a:r>
            <a:r>
              <a:rPr lang="es-MX" sz="2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discipulos</a:t>
            </a:r>
            <a:r>
              <a:rPr lang="es-MX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endParaRPr lang="es-MX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MX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D433EA82-BC6C-F969-5EE3-C61F2DAAB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41" y="233265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15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AA085689-791F-4B8F-9F30-12415B97D3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AA3FED7F-6821-47C0-A464-E9278B2412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40" name="Oval 39">
            <a:extLst>
              <a:ext uri="{FF2B5EF4-FFF2-40B4-BE49-F238E27FC236}">
                <a16:creationId xmlns:a16="http://schemas.microsoft.com/office/drawing/2014/main" xmlns="" id="{8F54B2FB-3F54-4350-8D1B-F86D677CA7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561B34F5-88E5-4711-BC16-3005C29AD7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4F3661D0-2268-4D3E-88BA-0647BCBE33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DDB56DB5-0324-4F79-9AB8-CB18C1DC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61F5C410-F071-F378-79EF-F902AA7762EB}"/>
              </a:ext>
            </a:extLst>
          </p:cNvPr>
          <p:cNvSpPr/>
          <p:nvPr/>
        </p:nvSpPr>
        <p:spPr>
          <a:xfrm>
            <a:off x="6742108" y="629266"/>
            <a:ext cx="3307744" cy="16419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Dios es </a:t>
            </a:r>
            <a:r>
              <a:rPr lang="en-US" sz="33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nuestro</a:t>
            </a:r>
            <a:r>
              <a:rPr lang="en-US" sz="3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3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acompañante</a:t>
            </a:r>
            <a:r>
              <a:rPr lang="en-US" sz="3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supremo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601543C-4B6A-03F1-F636-75CCE84B831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rcRect l="35488" r="5193" b="-1"/>
          <a:stretch/>
        </p:blipFill>
        <p:spPr>
          <a:xfrm>
            <a:off x="-2" y="10"/>
            <a:ext cx="6094407" cy="685799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18EE577-077F-75F5-396F-23E8BBDB508C}"/>
              </a:ext>
            </a:extLst>
          </p:cNvPr>
          <p:cNvSpPr txBox="1"/>
          <p:nvPr/>
        </p:nvSpPr>
        <p:spPr>
          <a:xfrm>
            <a:off x="6742107" y="2438400"/>
            <a:ext cx="4202117" cy="3809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457200" indent="-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Salmo 34:18  “Cercano esta Jehova a los quebrantados…”</a:t>
            </a:r>
          </a:p>
          <a:p>
            <a:pPr marL="457200" indent="-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Isaias 41:10    “ No temas, porque yo estoy contigo…”</a:t>
            </a:r>
          </a:p>
          <a:p>
            <a:pPr marL="457200" indent="-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Isaias 57:15    “….para vivificar el corazón de los quebrantados</a:t>
            </a:r>
          </a:p>
          <a:p>
            <a:pPr marL="457200" indent="-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Mateo 1:23   “….Dios con nosotros”</a:t>
            </a:r>
          </a:p>
          <a:p>
            <a:pPr marL="457200" indent="-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A4E52694-25BB-1987-2112-5A07C8B73C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1" y="85384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52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71">
            <a:extLst>
              <a:ext uri="{FF2B5EF4-FFF2-40B4-BE49-F238E27FC236}">
                <a16:creationId xmlns:a16="http://schemas.microsoft.com/office/drawing/2014/main" xmlns="" id="{AA085689-791F-4B8F-9F30-12415B97D3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xmlns="" id="{AA3FED7F-6821-47C0-A464-E9278B2412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76" name="Oval 75">
            <a:extLst>
              <a:ext uri="{FF2B5EF4-FFF2-40B4-BE49-F238E27FC236}">
                <a16:creationId xmlns:a16="http://schemas.microsoft.com/office/drawing/2014/main" xmlns="" id="{8F54B2FB-3F54-4350-8D1B-F86D677CA7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xmlns="" id="{561B34F5-88E5-4711-BC16-3005C29AD7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xmlns="" id="{4F3661D0-2268-4D3E-88BA-0647BCBE33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DDB56DB5-0324-4F79-9AB8-CB18C1DC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18F2076-611D-7FBD-1F4E-0CF13D6D6DE1}"/>
              </a:ext>
            </a:extLst>
          </p:cNvPr>
          <p:cNvSpPr txBox="1"/>
          <p:nvPr/>
        </p:nvSpPr>
        <p:spPr>
          <a:xfrm>
            <a:off x="1749552" y="233265"/>
            <a:ext cx="8028930" cy="11394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MX" sz="3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Los acompañantes tienen una imagen clara de un discípulo.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757501A8-EAF2-6170-6B81-9AEB43CDC9C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rcRect r="31620"/>
          <a:stretch/>
        </p:blipFill>
        <p:spPr>
          <a:xfrm>
            <a:off x="7999412" y="1492898"/>
            <a:ext cx="4009086" cy="47555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84" name="Rectangle 83">
            <a:extLst>
              <a:ext uri="{FF2B5EF4-FFF2-40B4-BE49-F238E27FC236}">
                <a16:creationId xmlns:a16="http://schemas.microsoft.com/office/drawing/2014/main" xmlns="" id="{DC111578-7105-4228-B481-A1CA45D188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582CC1-6894-D1B0-86EC-FDEE628AACB8}"/>
              </a:ext>
            </a:extLst>
          </p:cNvPr>
          <p:cNvSpPr txBox="1"/>
          <p:nvPr/>
        </p:nvSpPr>
        <p:spPr>
          <a:xfrm>
            <a:off x="109313" y="1527111"/>
            <a:ext cx="7855398" cy="50976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3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MX" sz="2400" dirty="0">
                <a:latin typeface="+mj-lt"/>
                <a:ea typeface="+mj-ea"/>
                <a:cs typeface="+mj-cs"/>
              </a:rPr>
              <a:t>Aquellos que se identifican con el Señor Jesús como sus discípulos tendrán una cierta manera de ser.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s-MX" sz="24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400" dirty="0">
                <a:latin typeface="+mj-lt"/>
                <a:ea typeface="+mj-ea"/>
                <a:cs typeface="+mj-cs"/>
              </a:rPr>
              <a:t>Discípulo en el N.T. significa: seguidor, imitador o aprendiz.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s-MX" sz="24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400" dirty="0">
                <a:latin typeface="+mj-lt"/>
                <a:ea typeface="+mj-ea"/>
                <a:cs typeface="+mj-cs"/>
              </a:rPr>
              <a:t>La enseñanza del Señor Jesús significaba una decisión por parte del aprendiz de permitir que sus enseñanzas formaran y transformaran su vida.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400" dirty="0">
                <a:latin typeface="+mj-lt"/>
                <a:ea typeface="+mj-ea"/>
                <a:cs typeface="+mj-cs"/>
              </a:rPr>
              <a:t>Ser discípulo del Señor Jesús !ES UNA FORMA DE VIDA!</a:t>
            </a:r>
          </a:p>
          <a:p>
            <a:pPr lvl="3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MX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Tarea: responder de acuerdo a las citas bíblicas, que se necesita para ser discípulo del Señor Jesús.</a:t>
            </a:r>
            <a:endParaRPr lang="es-MX" sz="13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Imagen 7" descr="A close-up of a coin&#10;&#10;Description automatically generated with medium confidence">
            <a:extLst>
              <a:ext uri="{FF2B5EF4-FFF2-40B4-BE49-F238E27FC236}">
                <a16:creationId xmlns:a16="http://schemas.microsoft.com/office/drawing/2014/main" xmlns="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9" y="150957"/>
            <a:ext cx="1039829" cy="10177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E9050BE-9D46-6C11-326D-0BC7C83B2A05}"/>
              </a:ext>
            </a:extLst>
          </p:cNvPr>
          <p:cNvSpPr txBox="1"/>
          <p:nvPr/>
        </p:nvSpPr>
        <p:spPr>
          <a:xfrm>
            <a:off x="8671397" y="6048343"/>
            <a:ext cx="287290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s-MX" sz="700">
                <a:solidFill>
                  <a:srgbClr val="FFFFFF"/>
                </a:solidFill>
                <a:hlinkClick r:id="rId8" tooltip="https://asacredrebel.wordpress.com/tag/apostles/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This Photo</a:t>
            </a:r>
            <a:r>
              <a:rPr lang="es-MX" sz="700">
                <a:solidFill>
                  <a:srgbClr val="FFFFFF"/>
                </a:solidFill>
              </a:rPr>
              <a:t> by Unknown Author is licensed under </a:t>
            </a:r>
            <a:r>
              <a:rPr lang="es-MX" sz="700">
                <a:solidFill>
                  <a:srgbClr val="FFFFFF"/>
                </a:solidFill>
                <a:hlinkClick r:id="rId10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CC BY-NC-ND</a:t>
            </a:r>
            <a:endParaRPr lang="es-MX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8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688</TotalTime>
  <Words>862</Words>
  <Application>Microsoft Office PowerPoint</Application>
  <PresentationFormat>Panorámica</PresentationFormat>
  <Paragraphs>101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Aharoni</vt:lpstr>
      <vt:lpstr>Aldhabi</vt:lpstr>
      <vt:lpstr>Arial</vt:lpstr>
      <vt:lpstr>Century Gothic</vt:lpstr>
      <vt:lpstr>Wingdings 3</vt:lpstr>
      <vt:lpstr>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Ricardo Fabela Islas</dc:creator>
  <cp:lastModifiedBy>Patron</cp:lastModifiedBy>
  <cp:revision>23</cp:revision>
  <dcterms:created xsi:type="dcterms:W3CDTF">2022-08-09T21:33:44Z</dcterms:created>
  <dcterms:modified xsi:type="dcterms:W3CDTF">2022-11-06T19:08:49Z</dcterms:modified>
</cp:coreProperties>
</file>