
<file path=[Content_Types].xml><?xml version="1.0" encoding="utf-8"?>
<Types xmlns="http://schemas.openxmlformats.org/package/2006/content-types">
  <Default Extension="glb" ContentType="model/gltf.binary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67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AA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32" Type="http://schemas.openxmlformats.org/officeDocument/2006/relationships/tableStyles" Target="tableStyles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slide" Target="slides/slide27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31" Type="http://schemas.openxmlformats.org/officeDocument/2006/relationships/theme" Target="theme/theme1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slide" Target="slides/slide26.xml" /><Relationship Id="rId30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9775D-7A09-4D5A-9061-E8AA71BC472E}" type="datetimeFigureOut">
              <a:rPr lang="es-MX" smtClean="0"/>
              <a:t>23/08/2022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D12B97D1-94D4-445C-A86C-5E14B01356E0}" type="slidenum">
              <a:rPr lang="es-MX" smtClean="0"/>
              <a:t>‹Nº›</a:t>
            </a:fld>
            <a:endParaRPr lang="es-MX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7806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9775D-7A09-4D5A-9061-E8AA71BC472E}" type="datetimeFigureOut">
              <a:rPr lang="es-MX" smtClean="0"/>
              <a:t>23/08/2022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B97D1-94D4-445C-A86C-5E14B01356E0}" type="slidenum">
              <a:rPr lang="es-MX" smtClean="0"/>
              <a:t>‹Nº›</a:t>
            </a:fld>
            <a:endParaRPr lang="es-MX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7602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9775D-7A09-4D5A-9061-E8AA71BC472E}" type="datetimeFigureOut">
              <a:rPr lang="es-MX" smtClean="0"/>
              <a:t>23/08/2022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B97D1-94D4-445C-A86C-5E14B01356E0}" type="slidenum">
              <a:rPr lang="es-MX" smtClean="0"/>
              <a:t>‹Nº›</a:t>
            </a:fld>
            <a:endParaRPr lang="es-MX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1461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9775D-7A09-4D5A-9061-E8AA71BC472E}" type="datetimeFigureOut">
              <a:rPr lang="es-MX" smtClean="0"/>
              <a:t>23/08/2022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B97D1-94D4-445C-A86C-5E14B01356E0}" type="slidenum">
              <a:rPr lang="es-MX" smtClean="0"/>
              <a:t>‹Nº›</a:t>
            </a:fld>
            <a:endParaRPr lang="es-MX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1040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9775D-7A09-4D5A-9061-E8AA71BC472E}" type="datetimeFigureOut">
              <a:rPr lang="es-MX" smtClean="0"/>
              <a:t>23/08/2022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B97D1-94D4-445C-A86C-5E14B01356E0}" type="slidenum">
              <a:rPr lang="es-MX" smtClean="0"/>
              <a:t>‹Nº›</a:t>
            </a:fld>
            <a:endParaRPr lang="es-MX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7075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9775D-7A09-4D5A-9061-E8AA71BC472E}" type="datetimeFigureOut">
              <a:rPr lang="es-MX" smtClean="0"/>
              <a:t>23/08/2022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B97D1-94D4-445C-A86C-5E14B01356E0}" type="slidenum">
              <a:rPr lang="es-MX" smtClean="0"/>
              <a:t>‹Nº›</a:t>
            </a:fld>
            <a:endParaRPr lang="es-MX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7438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9775D-7A09-4D5A-9061-E8AA71BC472E}" type="datetimeFigureOut">
              <a:rPr lang="es-MX" smtClean="0"/>
              <a:t>23/08/2022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B97D1-94D4-445C-A86C-5E14B01356E0}" type="slidenum">
              <a:rPr lang="es-MX" smtClean="0"/>
              <a:t>‹Nº›</a:t>
            </a:fld>
            <a:endParaRPr lang="es-MX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1250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9775D-7A09-4D5A-9061-E8AA71BC472E}" type="datetimeFigureOut">
              <a:rPr lang="es-MX" smtClean="0"/>
              <a:t>23/08/2022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B97D1-94D4-445C-A86C-5E14B01356E0}" type="slidenum">
              <a:rPr lang="es-MX" smtClean="0"/>
              <a:t>‹Nº›</a:t>
            </a:fld>
            <a:endParaRPr lang="es-MX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0725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9775D-7A09-4D5A-9061-E8AA71BC472E}" type="datetimeFigureOut">
              <a:rPr lang="es-MX" smtClean="0"/>
              <a:t>23/08/2022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B97D1-94D4-445C-A86C-5E14B01356E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75157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9775D-7A09-4D5A-9061-E8AA71BC472E}" type="datetimeFigureOut">
              <a:rPr lang="es-MX" smtClean="0"/>
              <a:t>23/08/2022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B97D1-94D4-445C-A86C-5E14B01356E0}" type="slidenum">
              <a:rPr lang="es-MX" smtClean="0"/>
              <a:t>‹Nº›</a:t>
            </a:fld>
            <a:endParaRPr lang="es-MX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2096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92C9775D-7A09-4D5A-9061-E8AA71BC472E}" type="datetimeFigureOut">
              <a:rPr lang="es-MX" smtClean="0"/>
              <a:t>23/08/2022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B97D1-94D4-445C-A86C-5E14B01356E0}" type="slidenum">
              <a:rPr lang="es-MX" smtClean="0"/>
              <a:t>‹Nº›</a:t>
            </a:fld>
            <a:endParaRPr lang="es-MX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0606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image" Target="../media/image1.jpg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C9775D-7A09-4D5A-9061-E8AA71BC472E}" type="datetimeFigureOut">
              <a:rPr lang="es-MX" smtClean="0"/>
              <a:t>23/08/2022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D12B97D1-94D4-445C-A86C-5E14B01356E0}" type="slidenum">
              <a:rPr lang="es-MX" smtClean="0"/>
              <a:t>‹Nº›</a:t>
            </a:fld>
            <a:endParaRPr lang="es-MX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4590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 /><Relationship Id="rId1" Type="http://schemas.openxmlformats.org/officeDocument/2006/relationships/slideLayout" Target="../slideLayouts/slideLayout2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 /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 /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 /><Relationship Id="rId2" Type="http://schemas.openxmlformats.org/officeDocument/2006/relationships/image" Target="../media/image1.jpg" /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 /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 /><Relationship Id="rId2" Type="http://schemas.openxmlformats.org/officeDocument/2006/relationships/image" Target="../media/image1.jpg" /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 /><Relationship Id="rId2" Type="http://schemas.openxmlformats.org/officeDocument/2006/relationships/image" Target="../media/image1.jpg" /><Relationship Id="rId1" Type="http://schemas.openxmlformats.org/officeDocument/2006/relationships/slideLayout" Target="../slideLayouts/slideLayout2.xml" 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 /><Relationship Id="rId2" Type="http://schemas.openxmlformats.org/officeDocument/2006/relationships/image" Target="../media/image1.jp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7" Type="http://schemas.openxmlformats.org/officeDocument/2006/relationships/image" Target="../media/image4.png" /><Relationship Id="rId2" Type="http://schemas.microsoft.com/office/2017/06/relationships/model3d" Target="../media/model3d1.glb" /><Relationship Id="rId1" Type="http://schemas.openxmlformats.org/officeDocument/2006/relationships/slideLayout" Target="../slideLayouts/slideLayout1.xml" /><Relationship Id="rId6" Type="http://schemas.openxmlformats.org/officeDocument/2006/relationships/image" Target="../media/image4.png" /><Relationship Id="rId5" Type="http://schemas.microsoft.com/office/2017/06/relationships/model3d" Target="../media/model3d2.glb" /><Relationship Id="rId4" Type="http://schemas.openxmlformats.org/officeDocument/2006/relationships/image" Target="../media/image3.png" 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 /><Relationship Id="rId2" Type="http://schemas.openxmlformats.org/officeDocument/2006/relationships/image" Target="../media/image21.jpg" /><Relationship Id="rId1" Type="http://schemas.openxmlformats.org/officeDocument/2006/relationships/slideLayout" Target="../slideLayouts/slideLayout2.xml" 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 /><Relationship Id="rId1" Type="http://schemas.openxmlformats.org/officeDocument/2006/relationships/slideLayout" Target="../slideLayouts/slideLayout2.xml" 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 /><Relationship Id="rId2" Type="http://schemas.openxmlformats.org/officeDocument/2006/relationships/image" Target="../media/image23.jpg" /><Relationship Id="rId1" Type="http://schemas.openxmlformats.org/officeDocument/2006/relationships/slideLayout" Target="../slideLayouts/slideLayout2.xml" 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 /><Relationship Id="rId2" Type="http://schemas.microsoft.com/office/2017/06/relationships/model3d" Target="../media/model3d3.glb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24.png" 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 /><Relationship Id="rId1" Type="http://schemas.openxmlformats.org/officeDocument/2006/relationships/slideLayout" Target="../slideLayouts/slideLayout2.xml" 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 /><Relationship Id="rId2" Type="http://schemas.openxmlformats.org/officeDocument/2006/relationships/image" Target="../media/image26.pn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29.png" /><Relationship Id="rId4" Type="http://schemas.openxmlformats.org/officeDocument/2006/relationships/image" Target="../media/image28.png" 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 /><Relationship Id="rId1" Type="http://schemas.openxmlformats.org/officeDocument/2006/relationships/slideLayout" Target="../slideLayouts/slideLayout2.xml" 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 /><Relationship Id="rId2" Type="http://schemas.openxmlformats.org/officeDocument/2006/relationships/image" Target="../media/image5.pn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1.jp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1.jp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image" Target="../media/image1.jp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 /><Relationship Id="rId2" Type="http://schemas.openxmlformats.org/officeDocument/2006/relationships/image" Target="../media/image1.jp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 /><Relationship Id="rId2" Type="http://schemas.openxmlformats.org/officeDocument/2006/relationships/image" Target="../media/image1.jp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 /><Relationship Id="rId2" Type="http://schemas.openxmlformats.org/officeDocument/2006/relationships/image" Target="../media/image1.jp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12.sv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23522FE7-5A29-4EF6-B1EF-2CA55748A7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C2192E09-EBC7-416C-B887-DFF915D7F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2924498D-E084-44BE-A196-CFCE35564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3BBC7667-C352-4842-9AFD-E5C16AD00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1BF0792A-0F2B-4A2E-AB38-0A4F18A307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57DB18D-C2F1-4C8C-8808-9C01ECE683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5D935FA-3336-4941-9214-E250A5727F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445671" y="644327"/>
            <a:ext cx="9299965" cy="4811366"/>
            <a:chOff x="7639235" y="600024"/>
            <a:chExt cx="3898557" cy="6878929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45D9E2ED-FF90-4200-A7EE-6D41D6526F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639235" y="600024"/>
              <a:ext cx="3898557" cy="6878929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3A4BEB8D-68AD-4314-8A2B-F8DC85A530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70263" y="1062693"/>
              <a:ext cx="3635738" cy="59547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9EC462F3-BE16-C3A5-40ED-BDD9228035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1408" y="1590734"/>
            <a:ext cx="7405874" cy="2520012"/>
          </a:xfrm>
          <a:solidFill>
            <a:schemeClr val="bg2"/>
          </a:solidFill>
        </p:spPr>
        <p:txBody>
          <a:bodyPr vert="horz" lIns="91440" tIns="45720" rIns="91440" bIns="0" rtlCol="0" anchor="ctr">
            <a:normAutofit/>
          </a:bodyPr>
          <a:lstStyle/>
          <a:p>
            <a:pPr algn="ctr"/>
            <a:r>
              <a:rPr lang="en-US" sz="6000">
                <a:solidFill>
                  <a:schemeClr val="tx2"/>
                </a:solidFill>
              </a:rPr>
              <a:t>CAPITULO 2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ACD9298-5AC9-568F-A86A-49CFE47AB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17779" y="4427183"/>
            <a:ext cx="7379502" cy="522928"/>
          </a:xfrm>
        </p:spPr>
        <p:txBody>
          <a:bodyPr vert="horz" lIns="91440" tIns="91440" rIns="91440" bIns="91440" rtlCol="0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2400" b="1" cap="all" dirty="0">
                <a:solidFill>
                  <a:srgbClr val="000000"/>
                </a:solidFill>
              </a:rPr>
              <a:t>EL CAPÍTULO DEL AMOR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87F797D1-251E-41FE-9FF8-AD487DEF2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391407" y="1416139"/>
            <a:ext cx="740587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09A0CE28-0E59-4F4D-9855-8A8DCE9A8E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391407" y="4285341"/>
            <a:ext cx="740587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43" name="Picture 42">
            <a:extLst>
              <a:ext uri="{FF2B5EF4-FFF2-40B4-BE49-F238E27FC236}">
                <a16:creationId xmlns:a16="http://schemas.microsoft.com/office/drawing/2014/main" id="{75CC23F7-9F20-4C4B-8608-BD4DE9728F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242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7">
            <a:extLst>
              <a:ext uri="{FF2B5EF4-FFF2-40B4-BE49-F238E27FC236}">
                <a16:creationId xmlns:a16="http://schemas.microsoft.com/office/drawing/2014/main" id="{F63C748C-967B-4A7B-A90F-3EDD0F485A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9">
            <a:extLst>
              <a:ext uri="{FF2B5EF4-FFF2-40B4-BE49-F238E27FC236}">
                <a16:creationId xmlns:a16="http://schemas.microsoft.com/office/drawing/2014/main" id="{C0143637-4934-44E4-B909-BAF1E7B279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4062127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96CB984-1AEA-5911-733E-3B4628ECB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9683" y="1240076"/>
            <a:ext cx="2727813" cy="4584527"/>
          </a:xfrm>
        </p:spPr>
        <p:txBody>
          <a:bodyPr>
            <a:normAutofit/>
          </a:bodyPr>
          <a:lstStyle/>
          <a:p>
            <a:r>
              <a:rPr lang="es-MX" sz="2700" dirty="0">
                <a:solidFill>
                  <a:srgbClr val="FFFFFF"/>
                </a:solidFill>
              </a:rPr>
              <a:t>Practicar el gran mandamiento significa vivir en el amor de Dios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2B9D086-F7A2-71E5-304F-197A82CB0D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5594" y="243840"/>
            <a:ext cx="7252726" cy="6289039"/>
          </a:xfrm>
        </p:spPr>
        <p:txBody>
          <a:bodyPr anchor="t">
            <a:normAutofit fontScale="92500" lnSpcReduction="10000"/>
          </a:bodyPr>
          <a:lstStyle/>
          <a:p>
            <a:r>
              <a:rPr lang="es-MX" dirty="0"/>
              <a:t>Invitamos a Dios a nuestra vida para que sea más que un invitado. Él anhela llegar a ser un residente permanente; </a:t>
            </a:r>
          </a:p>
          <a:p>
            <a:pPr algn="ctr"/>
            <a:r>
              <a:rPr lang="es-MX" b="1" i="1" dirty="0"/>
              <a:t>Apocalipsis 3:20 </a:t>
            </a:r>
            <a:r>
              <a:rPr lang="es-MX" b="1" i="1" dirty="0">
                <a:solidFill>
                  <a:srgbClr val="000000"/>
                </a:solidFill>
                <a:effectLst/>
                <a:latin typeface="system-ui"/>
              </a:rPr>
              <a:t>He aquí, yo estoy a la puerta y llamo; si alguno oye mi voz y abre la puerta, entraré a él, y cenaré con él, y él conmigo.</a:t>
            </a:r>
          </a:p>
          <a:p>
            <a:r>
              <a:rPr lang="es-MX" dirty="0">
                <a:solidFill>
                  <a:srgbClr val="000000"/>
                </a:solidFill>
                <a:latin typeface="system-ui"/>
              </a:rPr>
              <a:t>Su residencia a través del Espíritu Santo se convierte en una presencia para el cambio. </a:t>
            </a:r>
          </a:p>
          <a:p>
            <a:endParaRPr lang="es-MX" dirty="0">
              <a:solidFill>
                <a:srgbClr val="000000"/>
              </a:solidFill>
              <a:latin typeface="system-ui"/>
            </a:endParaRPr>
          </a:p>
          <a:p>
            <a:pPr marL="0" indent="0" algn="ctr">
              <a:buNone/>
            </a:pPr>
            <a:r>
              <a:rPr lang="es-MX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stem-ui"/>
              </a:rPr>
              <a:t>Juan 14:15-16 </a:t>
            </a:r>
            <a:r>
              <a:rPr lang="es-MX" b="1" i="1" dirty="0">
                <a:solidFill>
                  <a:srgbClr val="000000"/>
                </a:solidFill>
                <a:latin typeface="system-ui"/>
              </a:rPr>
              <a:t>Si me amáis, guardad mis mandamientos. Y yo rogaré al Padre, y os dará otro Consolador, para que esté con vosotros para siempre:</a:t>
            </a:r>
          </a:p>
          <a:p>
            <a:pPr marL="0" indent="0" algn="ctr">
              <a:buNone/>
            </a:pPr>
            <a:endParaRPr lang="es-MX" b="1" i="1" dirty="0">
              <a:solidFill>
                <a:srgbClr val="000000"/>
              </a:solidFill>
              <a:latin typeface="system-ui"/>
            </a:endParaRPr>
          </a:p>
          <a:p>
            <a:pPr marL="0" indent="0">
              <a:buNone/>
            </a:pPr>
            <a:r>
              <a:rPr lang="es-MX" dirty="0">
                <a:solidFill>
                  <a:srgbClr val="000000"/>
                </a:solidFill>
                <a:latin typeface="system-ui"/>
              </a:rPr>
              <a:t>Los acompañantes eligen el camino del amor, invitando al Señor a ser no sólo un invitado, sino </a:t>
            </a:r>
            <a:r>
              <a:rPr lang="es-MX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stem-ui"/>
              </a:rPr>
              <a:t>UN RESIDENTE PERMANENTE</a:t>
            </a:r>
            <a:r>
              <a:rPr lang="es-MX" dirty="0">
                <a:solidFill>
                  <a:srgbClr val="000000"/>
                </a:solidFill>
                <a:latin typeface="system-ui"/>
              </a:rPr>
              <a:t>.</a:t>
            </a:r>
          </a:p>
          <a:p>
            <a:pPr marL="0" indent="0">
              <a:buNone/>
            </a:pPr>
            <a:endParaRPr lang="es-MX" dirty="0">
              <a:solidFill>
                <a:srgbClr val="000000"/>
              </a:solidFill>
              <a:latin typeface="system-ui"/>
            </a:endParaRPr>
          </a:p>
          <a:p>
            <a:pPr marL="0" indent="0">
              <a:buNone/>
            </a:pPr>
            <a:r>
              <a:rPr lang="es-MX" dirty="0">
                <a:solidFill>
                  <a:srgbClr val="000000"/>
                </a:solidFill>
                <a:latin typeface="system-ui"/>
              </a:rPr>
              <a:t>Tomamos decisiones no solo para creer, sino para vivir en su amor.</a:t>
            </a:r>
          </a:p>
        </p:txBody>
      </p:sp>
    </p:spTree>
    <p:extLst>
      <p:ext uri="{BB962C8B-B14F-4D97-AF65-F5344CB8AC3E}">
        <p14:creationId xmlns:p14="http://schemas.microsoft.com/office/powerpoint/2010/main" val="2770392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B9D38C-5559-0C1B-8FD2-D4617D709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8" y="342419"/>
            <a:ext cx="9603275" cy="1049235"/>
          </a:xfrm>
        </p:spPr>
        <p:txBody>
          <a:bodyPr/>
          <a:lstStyle/>
          <a:p>
            <a:r>
              <a:rPr lang="es-MX" dirty="0"/>
              <a:t>LAS DESCRIPCIONES DE LOS SIGUIENTES PASAJES SON UNA PEQUEÑA MUESTRA DEL AMOR DE DIOS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F768993-AE29-EFD7-1BB5-BF232F0783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0160" y="2015732"/>
            <a:ext cx="4886960" cy="1049235"/>
          </a:xfrm>
        </p:spPr>
        <p:txBody>
          <a:bodyPr/>
          <a:lstStyle/>
          <a:p>
            <a:pPr marL="0" indent="0">
              <a:buNone/>
            </a:pPr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&lt;&lt;El amor de Dios por mí es…&gt;&gt;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B68A523-2415-16A0-7F32-E08105DEC6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884" y="1563332"/>
            <a:ext cx="6071276" cy="4044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050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B9D38C-5559-0C1B-8FD2-D4617D709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8" y="342419"/>
            <a:ext cx="9603275" cy="1049235"/>
          </a:xfrm>
        </p:spPr>
        <p:txBody>
          <a:bodyPr/>
          <a:lstStyle/>
          <a:p>
            <a:r>
              <a:rPr lang="es-MX" dirty="0"/>
              <a:t>LAS DESCRIPCIONES DE LOS SIGUIENTES PASAJES SON UNA PEQUEÑA MUESTRA DEL AMOR DE DIOS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F768993-AE29-EFD7-1BB5-BF232F0783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0160" y="2015732"/>
            <a:ext cx="4886960" cy="1049235"/>
          </a:xfrm>
        </p:spPr>
        <p:txBody>
          <a:bodyPr/>
          <a:lstStyle/>
          <a:p>
            <a:pPr marL="0" indent="0">
              <a:buNone/>
            </a:pPr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&lt;&lt;El amor de Dios por mí es…&gt;&gt;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5E85AC4-F5C9-B6A8-FAEA-0732115ACA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00" y="1281430"/>
            <a:ext cx="5344160" cy="5344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005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B9D38C-5559-0C1B-8FD2-D4617D709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8" y="342419"/>
            <a:ext cx="9603275" cy="1049235"/>
          </a:xfrm>
        </p:spPr>
        <p:txBody>
          <a:bodyPr/>
          <a:lstStyle/>
          <a:p>
            <a:r>
              <a:rPr lang="es-MX" dirty="0"/>
              <a:t>LAS DESCRIPCIONES DE LOS SIGUIENTES PASAJES SON UNA PEQUEÑA MUESTRA DEL AMOR DE DIOS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F768993-AE29-EFD7-1BB5-BF232F0783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0160" y="2015732"/>
            <a:ext cx="4886960" cy="1049235"/>
          </a:xfrm>
        </p:spPr>
        <p:txBody>
          <a:bodyPr/>
          <a:lstStyle/>
          <a:p>
            <a:pPr marL="0" indent="0">
              <a:buNone/>
            </a:pPr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&lt;&lt;El amor de Dios por mí es…&gt;&gt;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7F1CAAF-9685-E06F-C3DA-A563B46E8BE6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67361" y="1280160"/>
            <a:ext cx="5405120" cy="5405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95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B9D38C-5559-0C1B-8FD2-D4617D709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8" y="342419"/>
            <a:ext cx="9603275" cy="1049235"/>
          </a:xfrm>
        </p:spPr>
        <p:txBody>
          <a:bodyPr/>
          <a:lstStyle/>
          <a:p>
            <a:r>
              <a:rPr lang="es-MX" dirty="0"/>
              <a:t>LAS DESCRIPCIONES DE LOS SIGUIENTES PASAJES SON UNA PEQUEÑA MUESTRA DEL AMOR DE DIOS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F768993-AE29-EFD7-1BB5-BF232F0783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4000" y="2904382"/>
            <a:ext cx="4886960" cy="1049235"/>
          </a:xfrm>
        </p:spPr>
        <p:txBody>
          <a:bodyPr/>
          <a:lstStyle/>
          <a:p>
            <a:pPr marL="0" indent="0">
              <a:buNone/>
            </a:pPr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&lt;&lt;El amor de Dios por mí es…&gt;&gt;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C308530-B223-C598-45CE-D8E361842F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7146"/>
          <a:stretch/>
        </p:blipFill>
        <p:spPr>
          <a:xfrm>
            <a:off x="407534" y="2015732"/>
            <a:ext cx="6023329" cy="2296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636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CABCAE3-64FC-4149-819F-2C1812824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12FDCFE-9AD2-4D8A-8CBF-B3AA37EBF6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BD463FC-4CA8-4FF4-85A3-AF9F4B98D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ECF35C3-8B44-4F4B-BD25-4C01823DB2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8BC298DB-2D5C-40A1-9A78-6B4A12198A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5C2355B-7CE9-4192-9142-A41CA0A0C0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CB9D38C-5559-0C1B-8FD2-D4617D709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5200" y="967167"/>
            <a:ext cx="4151306" cy="2374516"/>
          </a:xfrm>
        </p:spPr>
        <p:txBody>
          <a:bodyPr vert="horz" lIns="91440" tIns="45720" rIns="91440" bIns="0" rtlCol="0" anchor="b">
            <a:normAutofit/>
          </a:bodyPr>
          <a:lstStyle/>
          <a:p>
            <a:r>
              <a:rPr lang="en-US" sz="3000"/>
              <a:t>LAS DESCRIPCIONES DE LOS SIGUIENTES PASAJES SON UNA PEQUEÑA MUESTRA DEL AMOR DE DIOS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F768993-AE29-EFD7-1BB5-BF232F0783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9647" y="3529159"/>
            <a:ext cx="5358353" cy="1606576"/>
          </a:xfrm>
        </p:spPr>
        <p:txBody>
          <a:bodyPr vert="horz" lIns="91440" tIns="91440" rIns="91440" bIns="91440" rtlCol="0">
            <a:normAutofit/>
          </a:bodyPr>
          <a:lstStyle/>
          <a:p>
            <a:pPr marL="0" indent="0">
              <a:buNone/>
            </a:pPr>
            <a:r>
              <a:rPr lang="en-US" sz="3200" cap="all" dirty="0"/>
              <a:t>&lt;&lt;El amor de Dios </a:t>
            </a:r>
            <a:r>
              <a:rPr lang="en-US" sz="3200" cap="all" dirty="0" err="1"/>
              <a:t>por</a:t>
            </a:r>
            <a:r>
              <a:rPr lang="en-US" sz="3200" cap="all" dirty="0"/>
              <a:t> </a:t>
            </a:r>
            <a:r>
              <a:rPr lang="en-US" sz="3200" cap="all" dirty="0" err="1"/>
              <a:t>mí</a:t>
            </a:r>
            <a:r>
              <a:rPr lang="en-US" sz="3200" cap="all" dirty="0"/>
              <a:t> es…&gt;&gt;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8E44557-A067-3F97-7DAF-9DE8140FEA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9869" y="805583"/>
            <a:ext cx="4660762" cy="4660762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6D05ED8-39E4-42F8-92CB-704C2BD0D2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79647" y="3526496"/>
            <a:ext cx="414993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25" name="Picture 24">
            <a:extLst>
              <a:ext uri="{FF2B5EF4-FFF2-40B4-BE49-F238E27FC236}">
                <a16:creationId xmlns:a16="http://schemas.microsoft.com/office/drawing/2014/main" id="{45CE2E7C-6AA3-4710-825D-4CDDF788C7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3256C6C3-0EDC-4651-AB37-9F26CFAA6C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5057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4000"/>
                <a:satMod val="80000"/>
                <a:lumMod val="106000"/>
              </a:schemeClr>
            </a:gs>
            <a:gs pos="100000">
              <a:schemeClr val="bg1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id="{23522FE7-5A29-4EF6-B1EF-2CA55748A7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C2192E09-EBC7-416C-B887-DFF915D7F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2924498D-E084-44BE-A196-CFCE35564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BBC7667-C352-4842-9AFD-E5C16AD00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51" name="Rectangle 50">
            <a:extLst>
              <a:ext uri="{FF2B5EF4-FFF2-40B4-BE49-F238E27FC236}">
                <a16:creationId xmlns:a16="http://schemas.microsoft.com/office/drawing/2014/main" id="{F0AB17F6-592B-45CB-96F6-705C9825AF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F6FFA0F-11AD-91EE-1651-3EE970AE7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9068" y="802298"/>
            <a:ext cx="6015784" cy="5116985"/>
          </a:xfrm>
        </p:spPr>
        <p:txBody>
          <a:bodyPr vert="horz" lIns="91440" tIns="45720" rIns="91440" bIns="0" rtlCol="0" anchor="ctr">
            <a:normAutofit/>
          </a:bodyPr>
          <a:lstStyle/>
          <a:p>
            <a:r>
              <a:rPr lang="en-US" sz="5100"/>
              <a:t>¿Cómo sería la vida si usted fallara en comprender y vivir en el amor de dios por usted?</a:t>
            </a: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5A9284E7-0823-472D-9963-18D89DFEB8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760590"/>
            <a:ext cx="0" cy="3200400"/>
          </a:xfrm>
          <a:prstGeom prst="line">
            <a:avLst/>
          </a:prstGeom>
          <a:ln w="349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81695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84C75E2B-CACA-478C-B26B-182AF87A18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50FF2874-547C-4D14-9E18-28B19002F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36CF827D-A163-47F7-BD87-34EB4FA7D6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D299D9A9-1DA8-433D-A9BC-FB48D93D42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3F9C0852-4C70-4A1E-A857-A7AA58559D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2CEB096-638F-4BA7-AB38-E3BBE9FB10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2FC59C8-5550-F013-4F91-3756AF6699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9647" y="1474970"/>
            <a:ext cx="4144731" cy="315274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700"/>
              <a:t>¿Cómo puede la consciencia del amor de Dios por usted ayudarlo a ser un acompañante para otros?</a:t>
            </a:r>
            <a:br>
              <a:rPr lang="en-US" sz="2700"/>
            </a:br>
            <a:endParaRPr lang="en-US" sz="270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3A07D74-854B-B80E-B503-4FC68E741A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029" y="839463"/>
            <a:ext cx="4960442" cy="4593001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1A6223F3-0478-4201-A1A2-8DB0865B0A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966D68AF-E970-43B2-B8F0-2A72DE72AF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8111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CE580D1-F917-4567-AFB4-99AA9B52A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F5620B8-A2D8-4568-B566-F0453A0D91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C7D2BA4-4B7A-4596-8BCC-5CF715423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977F1E1-2B6F-4BB6-899F-67D8764D83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60D1173B-FBCA-4F2A-AB78-7DB51EC957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B08DCF8-02FA-4015-A96A-7F8A89EBCC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32BF2D8-D310-16C7-969E-693EC3D93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0072" y="964769"/>
            <a:ext cx="4966432" cy="2376915"/>
          </a:xfrm>
        </p:spPr>
        <p:txBody>
          <a:bodyPr vert="horz" lIns="91440" tIns="45720" rIns="91440" bIns="0" rtlCol="0" anchor="b">
            <a:normAutofit/>
          </a:bodyPr>
          <a:lstStyle/>
          <a:p>
            <a:r>
              <a:rPr lang="en-US" sz="3800"/>
              <a:t>Practicar el gran mandamiento quiere decir practicar su amor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393B79C-6A0A-D17F-ECE3-20AFC3155B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70074" y="3529159"/>
            <a:ext cx="4972063" cy="1612688"/>
          </a:xfrm>
        </p:spPr>
        <p:txBody>
          <a:bodyPr vert="horz" lIns="91440" tIns="91440" rIns="91440" bIns="91440" rtlCol="0">
            <a:normAutofit/>
          </a:bodyPr>
          <a:lstStyle/>
          <a:p>
            <a:pPr marL="0" indent="0">
              <a:buNone/>
            </a:pPr>
            <a:r>
              <a:rPr lang="en-US" sz="1800" cap="all"/>
              <a:t>&lt;&lt;Practico el amor de Dios cuando yo…&gt;&gt;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2EFD7EB-F887-4187-BD35-2F6584E9E0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32238" y="482171"/>
            <a:ext cx="4641751" cy="5149101"/>
            <a:chOff x="7463259" y="583365"/>
            <a:chExt cx="4641750" cy="5181928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D802ABCE-86EF-458C-B776-FBEE5B3ED7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3259" y="583365"/>
              <a:ext cx="4641750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CF257E23-BAFF-4E5A-9DCD-5EB001A230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76318" y="915807"/>
              <a:ext cx="4001651" cy="4494927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Imagen 3">
            <a:extLst>
              <a:ext uri="{FF2B5EF4-FFF2-40B4-BE49-F238E27FC236}">
                <a16:creationId xmlns:a16="http://schemas.microsoft.com/office/drawing/2014/main" id="{19C1DB82-97B3-431E-6397-2CE0E2A3C95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869" r="7164" b="-4"/>
          <a:stretch/>
        </p:blipFill>
        <p:spPr>
          <a:xfrm>
            <a:off x="1271223" y="1116345"/>
            <a:ext cx="3362141" cy="3866172"/>
          </a:xfrm>
          <a:prstGeom prst="rect">
            <a:avLst/>
          </a:prstGeom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80890EC-EC50-46D3-879E-63EDF4D06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770073" y="3526496"/>
            <a:ext cx="495950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27" name="Picture 26">
            <a:extLst>
              <a:ext uri="{FF2B5EF4-FFF2-40B4-BE49-F238E27FC236}">
                <a16:creationId xmlns:a16="http://schemas.microsoft.com/office/drawing/2014/main" id="{971F6991-E635-48F8-9309-D5A5C1ECBF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3ACF2F98-1DF0-4594-9502-F2B79E795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8906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33">
            <a:extLst>
              <a:ext uri="{FF2B5EF4-FFF2-40B4-BE49-F238E27FC236}">
                <a16:creationId xmlns:a16="http://schemas.microsoft.com/office/drawing/2014/main" id="{1CE580D1-F917-4567-AFB4-99AA9B52A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55" name="Picture 35">
            <a:extLst>
              <a:ext uri="{FF2B5EF4-FFF2-40B4-BE49-F238E27FC236}">
                <a16:creationId xmlns:a16="http://schemas.microsoft.com/office/drawing/2014/main" id="{1F5620B8-A2D8-4568-B566-F0453A0D91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56" name="Straight Connector 37">
            <a:extLst>
              <a:ext uri="{FF2B5EF4-FFF2-40B4-BE49-F238E27FC236}">
                <a16:creationId xmlns:a16="http://schemas.microsoft.com/office/drawing/2014/main" id="{1C7D2BA4-4B7A-4596-8BCC-5CF715423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39">
            <a:extLst>
              <a:ext uri="{FF2B5EF4-FFF2-40B4-BE49-F238E27FC236}">
                <a16:creationId xmlns:a16="http://schemas.microsoft.com/office/drawing/2014/main" id="{4977F1E1-2B6F-4BB6-899F-67D8764D83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58" name="Rectangle 41">
            <a:extLst>
              <a:ext uri="{FF2B5EF4-FFF2-40B4-BE49-F238E27FC236}">
                <a16:creationId xmlns:a16="http://schemas.microsoft.com/office/drawing/2014/main" id="{1C69834E-5EEE-4D61-833E-0492889645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43">
            <a:extLst>
              <a:ext uri="{FF2B5EF4-FFF2-40B4-BE49-F238E27FC236}">
                <a16:creationId xmlns:a16="http://schemas.microsoft.com/office/drawing/2014/main" id="{58E5D9BA-46E7-4BFA-9C74-75495BF6F5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393B79C-6A0A-D17F-ECE3-20AFC3155B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4975" y="2622231"/>
            <a:ext cx="2848300" cy="1613537"/>
          </a:xfrm>
        </p:spPr>
        <p:txBody>
          <a:bodyPr vert="horz" lIns="91440" tIns="91440" rIns="91440" bIns="91440" rtlCol="0">
            <a:normAutofit/>
          </a:bodyPr>
          <a:lstStyle/>
          <a:p>
            <a:pPr marL="0" indent="0">
              <a:buNone/>
            </a:pPr>
            <a:r>
              <a:rPr lang="en-US" sz="1600" cap="all"/>
              <a:t>&lt;&lt;Practico el amor de Dios cuando yo…&gt;&gt;</a:t>
            </a:r>
          </a:p>
        </p:txBody>
      </p:sp>
      <p:grpSp>
        <p:nvGrpSpPr>
          <p:cNvPr id="60" name="Group 45">
            <a:extLst>
              <a:ext uri="{FF2B5EF4-FFF2-40B4-BE49-F238E27FC236}">
                <a16:creationId xmlns:a16="http://schemas.microsoft.com/office/drawing/2014/main" id="{4BE4308E-D3C7-4FB9-928C-C0B7F62ECF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32237" y="482171"/>
            <a:ext cx="7560115" cy="5149101"/>
            <a:chOff x="7463258" y="583365"/>
            <a:chExt cx="7560115" cy="5181928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5B033D76-5800-44B6-AFE9-EE21069351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3258" y="583365"/>
              <a:ext cx="7560115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47">
              <a:extLst>
                <a:ext uri="{FF2B5EF4-FFF2-40B4-BE49-F238E27FC236}">
                  <a16:creationId xmlns:a16="http://schemas.microsoft.com/office/drawing/2014/main" id="{522D6F85-FFBA-4F81-AEE5-AAA17CB7AA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76317" y="915807"/>
              <a:ext cx="6928279" cy="4494927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Imagen 4">
            <a:extLst>
              <a:ext uri="{FF2B5EF4-FFF2-40B4-BE49-F238E27FC236}">
                <a16:creationId xmlns:a16="http://schemas.microsoft.com/office/drawing/2014/main" id="{AB79D199-D15C-A5DA-184F-CEDEFD2259B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366" r="-2" b="12586"/>
          <a:stretch/>
        </p:blipFill>
        <p:spPr>
          <a:xfrm>
            <a:off x="1271222" y="1116345"/>
            <a:ext cx="6282919" cy="3866172"/>
          </a:xfrm>
          <a:prstGeom prst="rect">
            <a:avLst/>
          </a:prstGeom>
        </p:spPr>
      </p:pic>
      <p:cxnSp>
        <p:nvCxnSpPr>
          <p:cNvPr id="62" name="Straight Connector 49">
            <a:extLst>
              <a:ext uri="{FF2B5EF4-FFF2-40B4-BE49-F238E27FC236}">
                <a16:creationId xmlns:a16="http://schemas.microsoft.com/office/drawing/2014/main" id="{D8155E42-34DF-487F-9EE3-78A6093B3F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80960" y="3526496"/>
            <a:ext cx="284442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2" name="Picture 51">
            <a:extLst>
              <a:ext uri="{FF2B5EF4-FFF2-40B4-BE49-F238E27FC236}">
                <a16:creationId xmlns:a16="http://schemas.microsoft.com/office/drawing/2014/main" id="{4C401D57-600A-4C91-AC9A-14CA1ED6F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412BDC66-00FA-4A3F-9BC7-BE05FF7705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282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CuadroTexto 33">
            <a:extLst>
              <a:ext uri="{FF2B5EF4-FFF2-40B4-BE49-F238E27FC236}">
                <a16:creationId xmlns:a16="http://schemas.microsoft.com/office/drawing/2014/main" id="{2C47C1F1-BA20-55DC-2B3A-0E7612883C73}"/>
              </a:ext>
            </a:extLst>
          </p:cNvPr>
          <p:cNvSpPr txBox="1"/>
          <p:nvPr/>
        </p:nvSpPr>
        <p:spPr>
          <a:xfrm>
            <a:off x="5994399" y="1945401"/>
            <a:ext cx="60247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dirty="0">
                <a:latin typeface="Britannic Bold" panose="020B0903060703020204" pitchFamily="34" charset="0"/>
              </a:rPr>
              <a:t>Cuando Dios se convierte en un compañero Constante, cada rincón de la vida se llena de la sensación de la presencia de Dios 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EFC5DC3C-6018-7D53-1C6C-EB133BA28C18}"/>
              </a:ext>
            </a:extLst>
          </p:cNvPr>
          <p:cNvGrpSpPr/>
          <p:nvPr/>
        </p:nvGrpSpPr>
        <p:grpSpPr>
          <a:xfrm>
            <a:off x="807711" y="375920"/>
            <a:ext cx="5088752" cy="4540201"/>
            <a:chOff x="807711" y="375920"/>
            <a:chExt cx="5088752" cy="4540201"/>
          </a:xfrm>
        </p:grpSpPr>
        <p:grpSp>
          <p:nvGrpSpPr>
            <p:cNvPr id="23" name="Grupo 22">
              <a:extLst>
                <a:ext uri="{FF2B5EF4-FFF2-40B4-BE49-F238E27FC236}">
                  <a16:creationId xmlns:a16="http://schemas.microsoft.com/office/drawing/2014/main" id="{DE227A22-D6A3-D9C3-4EEC-38B84FBD5710}"/>
                </a:ext>
              </a:extLst>
            </p:cNvPr>
            <p:cNvGrpSpPr/>
            <p:nvPr/>
          </p:nvGrpSpPr>
          <p:grpSpPr>
            <a:xfrm>
              <a:off x="3703449" y="1340218"/>
              <a:ext cx="1417191" cy="1851194"/>
              <a:chOff x="9621520" y="1971040"/>
              <a:chExt cx="1483360" cy="2275840"/>
            </a:xfrm>
            <a:solidFill>
              <a:schemeClr val="tx1"/>
            </a:solidFill>
          </p:grpSpPr>
          <p:cxnSp>
            <p:nvCxnSpPr>
              <p:cNvPr id="10" name="Conector recto 9">
                <a:extLst>
                  <a:ext uri="{FF2B5EF4-FFF2-40B4-BE49-F238E27FC236}">
                    <a16:creationId xmlns:a16="http://schemas.microsoft.com/office/drawing/2014/main" id="{A06BE666-308D-7286-7AA2-F4F1072D84C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621520" y="1971040"/>
                <a:ext cx="1483360" cy="2275840"/>
              </a:xfrm>
              <a:prstGeom prst="lin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Diagrama de flujo: extraer 10">
                <a:extLst>
                  <a:ext uri="{FF2B5EF4-FFF2-40B4-BE49-F238E27FC236}">
                    <a16:creationId xmlns:a16="http://schemas.microsoft.com/office/drawing/2014/main" id="{3540CA45-D846-B2F0-4FE5-57EAA8F3372D}"/>
                  </a:ext>
                </a:extLst>
              </p:cNvPr>
              <p:cNvSpPr/>
              <p:nvPr/>
            </p:nvSpPr>
            <p:spPr>
              <a:xfrm rot="8668836">
                <a:off x="10210443" y="3045044"/>
                <a:ext cx="305514" cy="127833"/>
              </a:xfrm>
              <a:prstGeom prst="flowChartExtra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</p:grpSp>
        <p:grpSp>
          <p:nvGrpSpPr>
            <p:cNvPr id="27" name="Grupo 26">
              <a:extLst>
                <a:ext uri="{FF2B5EF4-FFF2-40B4-BE49-F238E27FC236}">
                  <a16:creationId xmlns:a16="http://schemas.microsoft.com/office/drawing/2014/main" id="{A2F5F14C-A6F5-CA94-7834-8A0168583785}"/>
                </a:ext>
              </a:extLst>
            </p:cNvPr>
            <p:cNvGrpSpPr/>
            <p:nvPr/>
          </p:nvGrpSpPr>
          <p:grpSpPr>
            <a:xfrm>
              <a:off x="2478264" y="2066553"/>
              <a:ext cx="1473976" cy="1563407"/>
              <a:chOff x="8181058" y="2822468"/>
              <a:chExt cx="1336602" cy="1331306"/>
            </a:xfrm>
          </p:grpSpPr>
          <p:sp>
            <p:nvSpPr>
              <p:cNvPr id="19" name="Elipse 18">
                <a:extLst>
                  <a:ext uri="{FF2B5EF4-FFF2-40B4-BE49-F238E27FC236}">
                    <a16:creationId xmlns:a16="http://schemas.microsoft.com/office/drawing/2014/main" id="{D278AD14-361C-C1AE-503F-F3053823DC0B}"/>
                  </a:ext>
                </a:extLst>
              </p:cNvPr>
              <p:cNvSpPr/>
              <p:nvPr/>
            </p:nvSpPr>
            <p:spPr>
              <a:xfrm>
                <a:off x="8181058" y="2822468"/>
                <a:ext cx="1336602" cy="1331306"/>
              </a:xfrm>
              <a:prstGeom prst="ellipse">
                <a:avLst/>
              </a:prstGeom>
              <a:noFill/>
              <a:ln w="127000"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1" name="Elipse 20">
                <a:extLst>
                  <a:ext uri="{FF2B5EF4-FFF2-40B4-BE49-F238E27FC236}">
                    <a16:creationId xmlns:a16="http://schemas.microsoft.com/office/drawing/2014/main" id="{8B056F88-D0A1-1D0F-222E-4C03A867DC5C}"/>
                  </a:ext>
                </a:extLst>
              </p:cNvPr>
              <p:cNvSpPr/>
              <p:nvPr/>
            </p:nvSpPr>
            <p:spPr>
              <a:xfrm>
                <a:off x="8412130" y="3070159"/>
                <a:ext cx="868154" cy="839689"/>
              </a:xfrm>
              <a:prstGeom prst="ellipse">
                <a:avLst/>
              </a:prstGeom>
              <a:noFill/>
              <a:ln w="127000"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2" name="Elipse 21">
                <a:extLst>
                  <a:ext uri="{FF2B5EF4-FFF2-40B4-BE49-F238E27FC236}">
                    <a16:creationId xmlns:a16="http://schemas.microsoft.com/office/drawing/2014/main" id="{DB941F37-0505-0BA2-289B-A07C4A0E68E4}"/>
                  </a:ext>
                </a:extLst>
              </p:cNvPr>
              <p:cNvSpPr/>
              <p:nvPr/>
            </p:nvSpPr>
            <p:spPr>
              <a:xfrm>
                <a:off x="8678047" y="3319780"/>
                <a:ext cx="342626" cy="320040"/>
              </a:xfrm>
              <a:prstGeom prst="ellipse">
                <a:avLst/>
              </a:prstGeom>
              <a:noFill/>
              <a:ln w="127000"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</p:grpSp>
        <p:grpSp>
          <p:nvGrpSpPr>
            <p:cNvPr id="24" name="Grupo 23">
              <a:extLst>
                <a:ext uri="{FF2B5EF4-FFF2-40B4-BE49-F238E27FC236}">
                  <a16:creationId xmlns:a16="http://schemas.microsoft.com/office/drawing/2014/main" id="{EBFEAD7C-7A56-6B74-DB9C-D96CF2535396}"/>
                </a:ext>
              </a:extLst>
            </p:cNvPr>
            <p:cNvGrpSpPr/>
            <p:nvPr/>
          </p:nvGrpSpPr>
          <p:grpSpPr>
            <a:xfrm rot="14915073">
              <a:off x="1275276" y="1568515"/>
              <a:ext cx="1242553" cy="1752399"/>
              <a:chOff x="9621520" y="1971040"/>
              <a:chExt cx="1483360" cy="2275840"/>
            </a:xfrm>
            <a:solidFill>
              <a:schemeClr val="tx1"/>
            </a:solidFill>
          </p:grpSpPr>
          <p:cxnSp>
            <p:nvCxnSpPr>
              <p:cNvPr id="25" name="Conector recto 24">
                <a:extLst>
                  <a:ext uri="{FF2B5EF4-FFF2-40B4-BE49-F238E27FC236}">
                    <a16:creationId xmlns:a16="http://schemas.microsoft.com/office/drawing/2014/main" id="{08F95EE8-7C1C-053F-A314-C9724839E19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621520" y="1971040"/>
                <a:ext cx="1483360" cy="2275840"/>
              </a:xfrm>
              <a:prstGeom prst="lin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Diagrama de flujo: extraer 25">
                <a:extLst>
                  <a:ext uri="{FF2B5EF4-FFF2-40B4-BE49-F238E27FC236}">
                    <a16:creationId xmlns:a16="http://schemas.microsoft.com/office/drawing/2014/main" id="{7FF6629B-DD67-330C-F705-DEBFC73D2E55}"/>
                  </a:ext>
                </a:extLst>
              </p:cNvPr>
              <p:cNvSpPr/>
              <p:nvPr/>
            </p:nvSpPr>
            <p:spPr>
              <a:xfrm rot="8668836">
                <a:off x="10210443" y="3045044"/>
                <a:ext cx="305514" cy="127833"/>
              </a:xfrm>
              <a:prstGeom prst="flowChartExtra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</p:grpSp>
        <p:grpSp>
          <p:nvGrpSpPr>
            <p:cNvPr id="28" name="Grupo 27">
              <a:extLst>
                <a:ext uri="{FF2B5EF4-FFF2-40B4-BE49-F238E27FC236}">
                  <a16:creationId xmlns:a16="http://schemas.microsoft.com/office/drawing/2014/main" id="{A4BC05F3-AD7F-4F85-4C3B-73C883FCF913}"/>
                </a:ext>
              </a:extLst>
            </p:cNvPr>
            <p:cNvGrpSpPr/>
            <p:nvPr/>
          </p:nvGrpSpPr>
          <p:grpSpPr>
            <a:xfrm rot="7562202">
              <a:off x="2937740" y="3162426"/>
              <a:ext cx="1188786" cy="1677775"/>
              <a:chOff x="9621520" y="1971040"/>
              <a:chExt cx="1483360" cy="2275840"/>
            </a:xfrm>
            <a:solidFill>
              <a:schemeClr val="tx1"/>
            </a:solidFill>
          </p:grpSpPr>
          <p:cxnSp>
            <p:nvCxnSpPr>
              <p:cNvPr id="29" name="Conector recto 28">
                <a:extLst>
                  <a:ext uri="{FF2B5EF4-FFF2-40B4-BE49-F238E27FC236}">
                    <a16:creationId xmlns:a16="http://schemas.microsoft.com/office/drawing/2014/main" id="{302B0231-20F5-B86C-2311-84BD3A4784F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621520" y="1971040"/>
                <a:ext cx="1483360" cy="2275840"/>
              </a:xfrm>
              <a:prstGeom prst="lin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Diagrama de flujo: extraer 29">
                <a:extLst>
                  <a:ext uri="{FF2B5EF4-FFF2-40B4-BE49-F238E27FC236}">
                    <a16:creationId xmlns:a16="http://schemas.microsoft.com/office/drawing/2014/main" id="{7C7A7280-DBF9-CBFD-795D-624E4B3AEAB8}"/>
                  </a:ext>
                </a:extLst>
              </p:cNvPr>
              <p:cNvSpPr/>
              <p:nvPr/>
            </p:nvSpPr>
            <p:spPr>
              <a:xfrm rot="8668836">
                <a:off x="10210443" y="3045044"/>
                <a:ext cx="305514" cy="127833"/>
              </a:xfrm>
              <a:prstGeom prst="flowChartExtra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</p:grpSp>
        <p:sp>
          <p:nvSpPr>
            <p:cNvPr id="35" name="CuadroTexto 34">
              <a:extLst>
                <a:ext uri="{FF2B5EF4-FFF2-40B4-BE49-F238E27FC236}">
                  <a16:creationId xmlns:a16="http://schemas.microsoft.com/office/drawing/2014/main" id="{A9C8597B-168A-8F5A-86F9-0AA103501725}"/>
                </a:ext>
              </a:extLst>
            </p:cNvPr>
            <p:cNvSpPr txBox="1"/>
            <p:nvPr/>
          </p:nvSpPr>
          <p:spPr>
            <a:xfrm>
              <a:off x="2526810" y="1340218"/>
              <a:ext cx="1321432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050" dirty="0">
                  <a:latin typeface="Britannic Bold" panose="020B0903060703020204" pitchFamily="34" charset="0"/>
                </a:rPr>
                <a:t>Relación Con Dios y con otros</a:t>
              </a:r>
            </a:p>
          </p:txBody>
        </p:sp>
        <p:grpSp>
          <p:nvGrpSpPr>
            <p:cNvPr id="44" name="Grupo 43">
              <a:extLst>
                <a:ext uri="{FF2B5EF4-FFF2-40B4-BE49-F238E27FC236}">
                  <a16:creationId xmlns:a16="http://schemas.microsoft.com/office/drawing/2014/main" id="{D1BA42BA-7323-1C08-EA8B-8A5E920E329E}"/>
                </a:ext>
              </a:extLst>
            </p:cNvPr>
            <p:cNvGrpSpPr/>
            <p:nvPr/>
          </p:nvGrpSpPr>
          <p:grpSpPr>
            <a:xfrm>
              <a:off x="2641599" y="375920"/>
              <a:ext cx="1023901" cy="904240"/>
              <a:chOff x="1767839" y="355600"/>
              <a:chExt cx="1023901" cy="904240"/>
            </a:xfrm>
          </p:grpSpPr>
          <mc:AlternateContent xmlns:mc="http://schemas.openxmlformats.org/markup-compatibility/2006">
            <mc:Choice xmlns:am3d="http://schemas.microsoft.com/office/drawing/2017/model3d" xmlns="" Requires="am3d">
              <p:graphicFrame>
                <p:nvGraphicFramePr>
                  <p:cNvPr id="17" name="Modelo 3D 16" descr="Corazón rojo">
                    <a:extLst>
                      <a:ext uri="{FF2B5EF4-FFF2-40B4-BE49-F238E27FC236}">
                        <a16:creationId xmlns:a16="http://schemas.microsoft.com/office/drawing/2014/main" id="{5AC0733E-BE17-67B4-907F-F86051C852AE}"/>
                      </a:ext>
                    </a:extLst>
                  </p:cNvPr>
                  <p:cNvGraphicFramePr/>
                  <p:nvPr>
                    <p:extLst>
                      <p:ext uri="{D42A27DB-BD31-4B8C-83A1-F6EECF244321}">
                        <p14:modId xmlns:p14="http://schemas.microsoft.com/office/powerpoint/2010/main" val="2907746844"/>
                      </p:ext>
                    </p:extLst>
                  </p:nvPr>
                </p:nvGraphicFramePr>
                <p:xfrm>
                  <a:off x="1767839" y="355600"/>
                  <a:ext cx="1023901" cy="904240"/>
                </p:xfrm>
                <a:graphic>
                  <a:graphicData uri="http://schemas.microsoft.com/office/drawing/2017/model3d">
                    <am3d:model3d r:embed="rId2">
                      <am3d:spPr>
                        <a:xfrm>
                          <a:off x="0" y="0"/>
                          <a:ext cx="1023901" cy="904240"/>
                        </a:xfrm>
                        <a:prstGeom prst="rect">
                          <a:avLst/>
                        </a:prstGeom>
                      </am3d:spPr>
                      <am3d:camera>
                        <am3d:pos x="0" y="0" z="70350317"/>
                        <am3d:up dx="0" dy="36000000" dz="0"/>
                        <am3d:lookAt x="0" y="0" z="0"/>
                        <am3d:perspective fov="2700000"/>
                      </am3d:camera>
                      <am3d:trans>
                        <am3d:meterPerModelUnit n="673780" d="1000000"/>
                        <am3d:preTrans dx="0" dy="-16579315" dz="296057"/>
                        <am3d:scale>
                          <am3d:sx n="1000000" d="1000000"/>
                          <am3d:sy n="1000000" d="1000000"/>
                          <am3d:sz n="1000000" d="1000000"/>
                        </am3d:scale>
                        <am3d:rot/>
                        <am3d:postTrans dx="0" dy="0" dz="0"/>
                      </am3d:trans>
                      <am3d:raster rName="Office3DRenderer" rVer="16.0.8326">
                        <am3d:blip r:embed="rId3"/>
                      </am3d:raster>
                      <am3d:objViewport viewportSz="1525711"/>
                      <am3d:ambientLight>
                        <am3d:clr>
                          <a:scrgbClr r="50000" g="50000" b="50000"/>
                        </am3d:clr>
                        <am3d:illuminance n="500000" d="1000000"/>
                      </am3d:ambientLight>
                      <am3d:ptLight rad="0">
                        <am3d:clr>
                          <a:scrgbClr r="100000" g="75000" b="50000"/>
                        </am3d:clr>
                        <am3d:intensity n="9765625" d="1000000"/>
                        <am3d:pos x="21959998" y="70920001" z="16344003"/>
                      </am3d:ptLight>
                      <am3d:ptLight rad="0">
                        <am3d:clr>
                          <a:scrgbClr r="40000" g="60000" b="95000"/>
                        </am3d:clr>
                        <am3d:intensity n="12250000" d="1000000"/>
                        <am3d:pos x="-37964106" y="51130435" z="57631972"/>
                      </am3d:ptLight>
                      <am3d:ptLight rad="0">
                        <am3d:clr>
                          <a:scrgbClr r="86837" g="72700" b="100000"/>
                        </am3d:clr>
                        <am3d:intensity n="3125000" d="1000000"/>
                        <am3d:pos x="-37739122" y="58056624" z="-34769649"/>
                      </am3d:ptLight>
                    </am3d:model3d>
                  </a:graphicData>
                </a:graphic>
              </p:graphicFrame>
            </mc:Choice>
            <mc:Fallback>
              <p:pic>
                <p:nvPicPr>
                  <p:cNvPr id="17" name="Modelo 3D 16" descr="Corazón rojo">
                    <a:extLst>
                      <a:ext uri="{FF2B5EF4-FFF2-40B4-BE49-F238E27FC236}">
                        <a16:creationId xmlns:a16="http://schemas.microsoft.com/office/drawing/2014/main" id="{5AC0733E-BE17-67B4-907F-F86051C852AE}"/>
                      </a:ext>
                    </a:extLst>
                  </p:cNvPr>
                  <p:cNvPicPr>
                    <a:picLocks noGrp="1" noRot="1" noChangeAspect="1" noMove="1" noResize="1" noEditPoints="1" noAdjustHandles="1" noChangeArrowheads="1" noChangeShapeType="1" noCrop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2641599" y="375920"/>
                    <a:ext cx="1023901" cy="904240"/>
                  </a:xfrm>
                  <a:prstGeom prst="rect">
                    <a:avLst/>
                  </a:prstGeom>
                </p:spPr>
              </p:pic>
            </mc:Fallback>
          </mc:AlternateContent>
          <p:sp>
            <p:nvSpPr>
              <p:cNvPr id="36" name="CuadroTexto 35">
                <a:extLst>
                  <a:ext uri="{FF2B5EF4-FFF2-40B4-BE49-F238E27FC236}">
                    <a16:creationId xmlns:a16="http://schemas.microsoft.com/office/drawing/2014/main" id="{D7B9217D-3F07-81E9-D032-6CD4DFB7CA96}"/>
                  </a:ext>
                </a:extLst>
              </p:cNvPr>
              <p:cNvSpPr txBox="1"/>
              <p:nvPr/>
            </p:nvSpPr>
            <p:spPr>
              <a:xfrm>
                <a:off x="2029892" y="561338"/>
                <a:ext cx="499794" cy="3966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MX" sz="2000" dirty="0">
                    <a:latin typeface="Britannic Bold" panose="020B0903060703020204" pitchFamily="34" charset="0"/>
                  </a:rPr>
                  <a:t>R</a:t>
                </a:r>
              </a:p>
            </p:txBody>
          </p:sp>
        </p:grpSp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CA57AC43-D2FC-6256-8AD4-B899C1258C63}"/>
                </a:ext>
              </a:extLst>
            </p:cNvPr>
            <p:cNvSpPr txBox="1"/>
            <p:nvPr/>
          </p:nvSpPr>
          <p:spPr>
            <a:xfrm>
              <a:off x="4281705" y="4315957"/>
              <a:ext cx="1614758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100" dirty="0">
                  <a:latin typeface="Britannic Bold" panose="020B0903060703020204" pitchFamily="34" charset="0"/>
                </a:rPr>
                <a:t>El descubrimiento y la discusión alrededor de la Biblia</a:t>
              </a:r>
            </a:p>
          </p:txBody>
        </p:sp>
        <p:grpSp>
          <p:nvGrpSpPr>
            <p:cNvPr id="41" name="Grupo 40">
              <a:extLst>
                <a:ext uri="{FF2B5EF4-FFF2-40B4-BE49-F238E27FC236}">
                  <a16:creationId xmlns:a16="http://schemas.microsoft.com/office/drawing/2014/main" id="{A383C74D-3B1B-2F63-5306-FE651087445D}"/>
                </a:ext>
              </a:extLst>
            </p:cNvPr>
            <p:cNvGrpSpPr/>
            <p:nvPr/>
          </p:nvGrpSpPr>
          <p:grpSpPr>
            <a:xfrm>
              <a:off x="4480087" y="3235879"/>
              <a:ext cx="1321432" cy="1064229"/>
              <a:chOff x="3353085" y="2943265"/>
              <a:chExt cx="1321432" cy="1064229"/>
            </a:xfrm>
          </p:grpSpPr>
          <mc:AlternateContent xmlns:mc="http://schemas.openxmlformats.org/markup-compatibility/2006">
            <mc:Choice xmlns:am3d="http://schemas.microsoft.com/office/drawing/2017/model3d" xmlns="" Requires="am3d">
              <p:graphicFrame>
                <p:nvGraphicFramePr>
                  <p:cNvPr id="16" name="Modelo 3D 15" descr="Libro">
                    <a:extLst>
                      <a:ext uri="{FF2B5EF4-FFF2-40B4-BE49-F238E27FC236}">
                        <a16:creationId xmlns:a16="http://schemas.microsoft.com/office/drawing/2014/main" id="{F9732FF1-8B2B-CCB5-009A-8E8B07998696}"/>
                      </a:ext>
                    </a:extLst>
                  </p:cNvPr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4253997331"/>
                      </p:ext>
                    </p:extLst>
                  </p:nvPr>
                </p:nvGraphicFramePr>
                <p:xfrm>
                  <a:off x="3353085" y="2943265"/>
                  <a:ext cx="1321432" cy="1064229"/>
                </p:xfrm>
                <a:graphic>
                  <a:graphicData uri="http://schemas.microsoft.com/office/drawing/2017/model3d">
                    <am3d:model3d r:embed="rId5">
                      <am3d:spPr>
                        <a:xfrm>
                          <a:off x="0" y="0"/>
                          <a:ext cx="1321432" cy="1064229"/>
                        </a:xfrm>
                        <a:prstGeom prst="rect">
                          <a:avLst/>
                        </a:prstGeom>
                      </am3d:spPr>
                      <am3d:camera>
                        <am3d:pos x="0" y="0" z="67420962"/>
                        <am3d:up dx="0" dy="36000000" dz="0"/>
                        <am3d:lookAt x="0" y="0" z="0"/>
                        <am3d:perspective fov="2700000"/>
                      </am3d:camera>
                      <am3d:trans>
                        <am3d:meterPerModelUnit n="15965600" d="1000000"/>
                        <am3d:preTrans dx="-3" dy="-5792354" dz="2330489"/>
                        <am3d:scale>
                          <am3d:sx n="1000000" d="1000000"/>
                          <am3d:sy n="1000000" d="1000000"/>
                          <am3d:sz n="1000000" d="1000000"/>
                        </am3d:scale>
                        <am3d:rot ax="7386000" ay="-398891" az="-10195793"/>
                        <am3d:postTrans dx="0" dy="0" dz="0"/>
                      </am3d:trans>
                      <am3d:raster rName="Office3DRenderer" rVer="16.0.8326">
                        <am3d:blip r:embed="rId6"/>
                      </am3d:raster>
                      <am3d:objViewport viewportSz="1587620"/>
                      <am3d:ambientLight>
                        <am3d:clr>
                          <a:scrgbClr r="50000" g="50000" b="50000"/>
                        </am3d:clr>
                        <am3d:illuminance n="500000" d="1000000"/>
                      </am3d:ambientLight>
                      <am3d:ptLight rad="0">
                        <am3d:clr>
                          <a:scrgbClr r="100000" g="75000" b="50000"/>
                        </am3d:clr>
                        <am3d:intensity n="9765625" d="1000000"/>
                        <am3d:pos x="21959998" y="70920001" z="16344003"/>
                      </am3d:ptLight>
                      <am3d:ptLight rad="0">
                        <am3d:clr>
                          <a:scrgbClr r="40000" g="60000" b="95000"/>
                        </am3d:clr>
                        <am3d:intensity n="12250000" d="1000000"/>
                        <am3d:pos x="-37964106" y="51130435" z="57631972"/>
                      </am3d:ptLight>
                      <am3d:ptLight rad="0">
                        <am3d:clr>
                          <a:scrgbClr r="86837" g="72700" b="100000"/>
                        </am3d:clr>
                        <am3d:intensity n="3125000" d="1000000"/>
                        <am3d:pos x="-37739122" y="58056624" z="-34769649"/>
                      </am3d:ptLight>
                    </am3d:model3d>
                  </a:graphicData>
                </a:graphic>
              </p:graphicFrame>
            </mc:Choice>
            <mc:Fallback>
              <p:pic>
                <p:nvPicPr>
                  <p:cNvPr id="16" name="Modelo 3D 15" descr="Libro">
                    <a:extLst>
                      <a:ext uri="{FF2B5EF4-FFF2-40B4-BE49-F238E27FC236}">
                        <a16:creationId xmlns:a16="http://schemas.microsoft.com/office/drawing/2014/main" id="{F9732FF1-8B2B-CCB5-009A-8E8B07998696}"/>
                      </a:ext>
                    </a:extLst>
                  </p:cNvPr>
                  <p:cNvPicPr>
                    <a:picLocks noGrp="1" noRot="1" noChangeAspect="1" noMove="1" noResize="1" noEditPoints="1" noAdjustHandles="1" noChangeArrowheads="1" noChangeShapeType="1" noCrop="1"/>
                  </p:cNvPicPr>
                  <p:nvPr/>
                </p:nvPicPr>
                <p:blipFill>
                  <a:blip r:embed="rId7"/>
                  <a:stretch>
                    <a:fillRect/>
                  </a:stretch>
                </p:blipFill>
                <p:spPr>
                  <a:xfrm>
                    <a:off x="4480087" y="3235879"/>
                    <a:ext cx="1321432" cy="1064229"/>
                  </a:xfrm>
                  <a:prstGeom prst="rect">
                    <a:avLst/>
                  </a:prstGeom>
                </p:spPr>
              </p:pic>
            </mc:Fallback>
          </mc:AlternateContent>
          <p:sp>
            <p:nvSpPr>
              <p:cNvPr id="38" name="CuadroTexto 37">
                <a:extLst>
                  <a:ext uri="{FF2B5EF4-FFF2-40B4-BE49-F238E27FC236}">
                    <a16:creationId xmlns:a16="http://schemas.microsoft.com/office/drawing/2014/main" id="{81AC27B9-4F47-9194-D0BC-38DE460EFB92}"/>
                  </a:ext>
                </a:extLst>
              </p:cNvPr>
              <p:cNvSpPr txBox="1"/>
              <p:nvPr/>
            </p:nvSpPr>
            <p:spPr>
              <a:xfrm>
                <a:off x="3673441" y="3253091"/>
                <a:ext cx="68072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MX" sz="2000" dirty="0">
                    <a:latin typeface="Britannic Bold" panose="020B0903060703020204" pitchFamily="34" charset="0"/>
                  </a:rPr>
                  <a:t>2 D</a:t>
                </a:r>
              </a:p>
            </p:txBody>
          </p:sp>
        </p:grpSp>
        <p:grpSp>
          <p:nvGrpSpPr>
            <p:cNvPr id="43" name="Grupo 42">
              <a:extLst>
                <a:ext uri="{FF2B5EF4-FFF2-40B4-BE49-F238E27FC236}">
                  <a16:creationId xmlns:a16="http://schemas.microsoft.com/office/drawing/2014/main" id="{EB2D3B06-6C29-3983-8A96-F9D8B6725A3F}"/>
                </a:ext>
              </a:extLst>
            </p:cNvPr>
            <p:cNvGrpSpPr/>
            <p:nvPr/>
          </p:nvGrpSpPr>
          <p:grpSpPr>
            <a:xfrm>
              <a:off x="959087" y="3555618"/>
              <a:ext cx="1381760" cy="614680"/>
              <a:chOff x="85327" y="3474338"/>
              <a:chExt cx="1381760" cy="614680"/>
            </a:xfrm>
          </p:grpSpPr>
          <p:sp>
            <p:nvSpPr>
              <p:cNvPr id="18" name="Rectángulo 17">
                <a:extLst>
                  <a:ext uri="{FF2B5EF4-FFF2-40B4-BE49-F238E27FC236}">
                    <a16:creationId xmlns:a16="http://schemas.microsoft.com/office/drawing/2014/main" id="{44FE9CDE-DE20-17D9-342B-5E05B09C08B6}"/>
                  </a:ext>
                </a:extLst>
              </p:cNvPr>
              <p:cNvSpPr/>
              <p:nvPr/>
            </p:nvSpPr>
            <p:spPr>
              <a:xfrm>
                <a:off x="85327" y="3474338"/>
                <a:ext cx="1381760" cy="614680"/>
              </a:xfrm>
              <a:prstGeom prst="rect">
                <a:avLst/>
              </a:prstGeom>
              <a:solidFill>
                <a:srgbClr val="B2AA3E"/>
              </a:solidFill>
              <a:ln>
                <a:solidFill>
                  <a:srgbClr val="B2AA3E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39" name="CuadroTexto 38">
                <a:extLst>
                  <a:ext uri="{FF2B5EF4-FFF2-40B4-BE49-F238E27FC236}">
                    <a16:creationId xmlns:a16="http://schemas.microsoft.com/office/drawing/2014/main" id="{B5C150DF-A639-AAE8-96DF-822B8FC8A563}"/>
                  </a:ext>
                </a:extLst>
              </p:cNvPr>
              <p:cNvSpPr txBox="1"/>
              <p:nvPr/>
            </p:nvSpPr>
            <p:spPr>
              <a:xfrm>
                <a:off x="435847" y="3584238"/>
                <a:ext cx="68072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MX" sz="2000" dirty="0">
                    <a:latin typeface="Britannic Bold" panose="020B0903060703020204" pitchFamily="34" charset="0"/>
                  </a:rPr>
                  <a:t>ARA</a:t>
                </a:r>
              </a:p>
            </p:txBody>
          </p:sp>
        </p:grpSp>
        <p:sp>
          <p:nvSpPr>
            <p:cNvPr id="40" name="CuadroTexto 39">
              <a:extLst>
                <a:ext uri="{FF2B5EF4-FFF2-40B4-BE49-F238E27FC236}">
                  <a16:creationId xmlns:a16="http://schemas.microsoft.com/office/drawing/2014/main" id="{B4391117-2815-3402-BB6B-991BCDA8A211}"/>
                </a:ext>
              </a:extLst>
            </p:cNvPr>
            <p:cNvSpPr txBox="1"/>
            <p:nvPr/>
          </p:nvSpPr>
          <p:spPr>
            <a:xfrm>
              <a:off x="807711" y="4315957"/>
              <a:ext cx="1614758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100" dirty="0">
                  <a:latin typeface="Britannic Bold" panose="020B0903060703020204" pitchFamily="34" charset="0"/>
                </a:rPr>
                <a:t>La </a:t>
              </a:r>
              <a:r>
                <a:rPr lang="es-MX" sz="1100" dirty="0">
                  <a:solidFill>
                    <a:srgbClr val="FF0000"/>
                  </a:solidFill>
                  <a:latin typeface="Britannic Bold" panose="020B0903060703020204" pitchFamily="34" charset="0"/>
                </a:rPr>
                <a:t>A</a:t>
              </a:r>
              <a:r>
                <a:rPr lang="es-MX" sz="1100" dirty="0">
                  <a:latin typeface="Britannic Bold" panose="020B0903060703020204" pitchFamily="34" charset="0"/>
                </a:rPr>
                <a:t>plicación, la </a:t>
              </a:r>
              <a:r>
                <a:rPr lang="es-MX" sz="1100" dirty="0">
                  <a:solidFill>
                    <a:srgbClr val="FF0000"/>
                  </a:solidFill>
                  <a:latin typeface="Britannic Bold" panose="020B0903060703020204" pitchFamily="34" charset="0"/>
                </a:rPr>
                <a:t>R</a:t>
              </a:r>
              <a:r>
                <a:rPr lang="es-MX" sz="1100" dirty="0">
                  <a:latin typeface="Britannic Bold" panose="020B0903060703020204" pitchFamily="34" charset="0"/>
                </a:rPr>
                <a:t>endición de cuentas y la </a:t>
              </a:r>
              <a:r>
                <a:rPr lang="es-MX" sz="1100" dirty="0">
                  <a:solidFill>
                    <a:srgbClr val="FF0000"/>
                  </a:solidFill>
                  <a:latin typeface="Britannic Bold" panose="020B0903060703020204" pitchFamily="34" charset="0"/>
                </a:rPr>
                <a:t>A</a:t>
              </a:r>
              <a:r>
                <a:rPr lang="es-MX" sz="1100" dirty="0">
                  <a:latin typeface="Britannic Bold" panose="020B0903060703020204" pitchFamily="34" charset="0"/>
                </a:rPr>
                <a:t>firmación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74045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7" name="Rectangle 66">
            <a:extLst>
              <a:ext uri="{FF2B5EF4-FFF2-40B4-BE49-F238E27FC236}">
                <a16:creationId xmlns:a16="http://schemas.microsoft.com/office/drawing/2014/main" id="{35C3D674-3D59-4E93-80CA-0C0A9095E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C884B8F8-FDC9-498B-9960-5D7260AFCB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417737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1" name="Rectangle 70">
            <a:extLst>
              <a:ext uri="{FF2B5EF4-FFF2-40B4-BE49-F238E27FC236}">
                <a16:creationId xmlns:a16="http://schemas.microsoft.com/office/drawing/2014/main" id="{EF2A81E1-BCBE-426B-8C09-33274E694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393B79C-6A0A-D17F-ECE3-20AFC3155B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81" y="2015732"/>
            <a:ext cx="4172212" cy="3450613"/>
          </a:xfrm>
        </p:spPr>
        <p:txBody>
          <a:bodyPr vert="horz" lIns="91440" tIns="91440" rIns="91440" bIns="91440" rtlCol="0">
            <a:normAutofit/>
          </a:bodyPr>
          <a:lstStyle/>
          <a:p>
            <a:pPr marL="0" indent="0">
              <a:buNone/>
            </a:pPr>
            <a:r>
              <a:rPr lang="en-US" cap="all"/>
              <a:t>&lt;&lt;</a:t>
            </a:r>
            <a:r>
              <a:rPr lang="en-US" cap="all" err="1"/>
              <a:t>Practico</a:t>
            </a:r>
            <a:r>
              <a:rPr lang="en-US" cap="all"/>
              <a:t> </a:t>
            </a:r>
            <a:r>
              <a:rPr lang="en-US" cap="all" err="1"/>
              <a:t>el</a:t>
            </a:r>
            <a:r>
              <a:rPr lang="en-US" cap="all"/>
              <a:t> amor de Dios </a:t>
            </a:r>
            <a:r>
              <a:rPr lang="en-US" cap="all" err="1"/>
              <a:t>cuando</a:t>
            </a:r>
            <a:r>
              <a:rPr lang="en-US" cap="all"/>
              <a:t> </a:t>
            </a:r>
            <a:r>
              <a:rPr lang="en-US" cap="all" err="1"/>
              <a:t>yo</a:t>
            </a:r>
            <a:r>
              <a:rPr lang="en-US" cap="all"/>
              <a:t>…&gt;&gt;</a:t>
            </a:r>
          </a:p>
        </p:txBody>
      </p:sp>
      <p:pic>
        <p:nvPicPr>
          <p:cNvPr id="4" name="Imagen 3" descr="Un atardecer en una montaña&#10;&#10;Descripción generada automáticamente con confianza media">
            <a:extLst>
              <a:ext uri="{FF2B5EF4-FFF2-40B4-BE49-F238E27FC236}">
                <a16:creationId xmlns:a16="http://schemas.microsoft.com/office/drawing/2014/main" id="{70FD356F-A06A-A806-DEB6-4016F7AC86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4251" y="805583"/>
            <a:ext cx="4660762" cy="4660762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39D1DDD4-5BB3-45BA-B9B3-06B62299AD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A24DAE64-2302-42EA-8239-F2F0775CA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0016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Un hombre con un texto en blanco&#10;&#10;Descripción generada automáticamente">
            <a:extLst>
              <a:ext uri="{FF2B5EF4-FFF2-40B4-BE49-F238E27FC236}">
                <a16:creationId xmlns:a16="http://schemas.microsoft.com/office/drawing/2014/main" id="{EF8AD56E-2282-02B8-75BE-D33B8CD369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929" y="684224"/>
            <a:ext cx="7341784" cy="3854436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393B79C-6A0A-D17F-ECE3-20AFC3155B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19393" y="2015734"/>
            <a:ext cx="3035461" cy="3450613"/>
          </a:xfrm>
        </p:spPr>
        <p:txBody>
          <a:bodyPr vert="horz" lIns="91440" tIns="91440" rIns="91440" bIns="91440" rtlCol="0">
            <a:normAutofit/>
          </a:bodyPr>
          <a:lstStyle/>
          <a:p>
            <a:pPr marL="0" indent="0">
              <a:buNone/>
            </a:pPr>
            <a:r>
              <a:rPr lang="en-US" cap="all" dirty="0"/>
              <a:t>&lt;&lt;</a:t>
            </a:r>
            <a:r>
              <a:rPr lang="en-US" cap="all" dirty="0" err="1"/>
              <a:t>Practico</a:t>
            </a:r>
            <a:r>
              <a:rPr lang="en-US" cap="all" dirty="0"/>
              <a:t> </a:t>
            </a:r>
            <a:r>
              <a:rPr lang="en-US" cap="all" dirty="0" err="1"/>
              <a:t>el</a:t>
            </a:r>
            <a:r>
              <a:rPr lang="en-US" cap="all" dirty="0"/>
              <a:t> amor de Dios </a:t>
            </a:r>
            <a:r>
              <a:rPr lang="en-US" cap="all" dirty="0" err="1"/>
              <a:t>cuando</a:t>
            </a:r>
            <a:r>
              <a:rPr lang="en-US" cap="all" dirty="0"/>
              <a:t> </a:t>
            </a:r>
            <a:r>
              <a:rPr lang="en-US" cap="all" dirty="0" err="1"/>
              <a:t>yo</a:t>
            </a:r>
            <a:r>
              <a:rPr lang="en-US" cap="all" dirty="0"/>
              <a:t>…&gt;&gt;</a:t>
            </a:r>
          </a:p>
        </p:txBody>
      </p:sp>
    </p:spTree>
    <p:extLst>
      <p:ext uri="{BB962C8B-B14F-4D97-AF65-F5344CB8AC3E}">
        <p14:creationId xmlns:p14="http://schemas.microsoft.com/office/powerpoint/2010/main" val="2103485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BB14454-D00C-4958-BB39-F5F9F3ACD4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8A657A7-C4E5-425B-98FA-BB817FF7BF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218029" y="1847088"/>
            <a:ext cx="3520368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A1084370-0E70-4003-9787-3490FCC20E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B7C66D2-22E8-4E8F-829B-050BFA7C86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32237" y="482171"/>
            <a:ext cx="6104331" cy="5149101"/>
            <a:chOff x="7463259" y="583365"/>
            <a:chExt cx="6104330" cy="5181928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0B78D6F-1F61-4DBB-8F5A-934BB850DD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3259" y="583365"/>
              <a:ext cx="6104330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3EA261D-1F8C-4BE5-8586-3C1CC5CE80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76318" y="915807"/>
              <a:ext cx="5471354" cy="4494927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Imagen 3" descr="Diagrama, Texto&#10;&#10;Descripción generada automáticamente">
            <a:extLst>
              <a:ext uri="{FF2B5EF4-FFF2-40B4-BE49-F238E27FC236}">
                <a16:creationId xmlns:a16="http://schemas.microsoft.com/office/drawing/2014/main" id="{A20A958E-2562-0A97-68CE-4D119778BE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1" r="1" b="16774"/>
          <a:stretch/>
        </p:blipFill>
        <p:spPr>
          <a:xfrm>
            <a:off x="1271223" y="1116345"/>
            <a:ext cx="4825148" cy="3866172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393B79C-6A0A-D17F-ECE3-20AFC3155B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18029" y="2015732"/>
            <a:ext cx="3520368" cy="3450613"/>
          </a:xfrm>
        </p:spPr>
        <p:txBody>
          <a:bodyPr vert="horz" lIns="91440" tIns="91440" rIns="91440" bIns="91440" rtlCol="0">
            <a:normAutofit/>
          </a:bodyPr>
          <a:lstStyle/>
          <a:p>
            <a:pPr marL="0" indent="0">
              <a:buNone/>
            </a:pPr>
            <a:r>
              <a:rPr lang="en-US" cap="all" dirty="0"/>
              <a:t>&lt;&lt;</a:t>
            </a:r>
            <a:r>
              <a:rPr lang="en-US" cap="all" dirty="0" err="1"/>
              <a:t>Practico</a:t>
            </a:r>
            <a:r>
              <a:rPr lang="en-US" cap="all" dirty="0"/>
              <a:t> </a:t>
            </a:r>
            <a:r>
              <a:rPr lang="en-US" cap="all" dirty="0" err="1"/>
              <a:t>el</a:t>
            </a:r>
            <a:r>
              <a:rPr lang="en-US" cap="all" dirty="0"/>
              <a:t> amor de Dios </a:t>
            </a:r>
            <a:r>
              <a:rPr lang="en-US" cap="all" dirty="0" err="1"/>
              <a:t>cuando</a:t>
            </a:r>
            <a:r>
              <a:rPr lang="en-US" cap="all" dirty="0"/>
              <a:t> </a:t>
            </a:r>
            <a:r>
              <a:rPr lang="en-US" cap="all" dirty="0" err="1"/>
              <a:t>yo</a:t>
            </a:r>
            <a:r>
              <a:rPr lang="en-US" cap="all" dirty="0"/>
              <a:t>…&gt;&gt;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635D2BC-4EDA-4A3E-83BF-035608099B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3C86EB9-7FA9-42F7-B348-A7FD17436A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0580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CB4B9C-2AD7-B18C-DFB1-D136DCFF44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Preguntas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12C839C-8B2E-4516-B75F-7371E5CE01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9259" y="1853754"/>
            <a:ext cx="9603275" cy="3450613"/>
          </a:xfrm>
        </p:spPr>
        <p:txBody>
          <a:bodyPr>
            <a:normAutofit fontScale="92500" lnSpcReduction="20000"/>
          </a:bodyPr>
          <a:lstStyle/>
          <a:p>
            <a:r>
              <a:rPr lang="es-MX" sz="2600" dirty="0"/>
              <a:t>¿Cómo puede su fe y su experiencia del amor de Dios motivarlo a amar y a discipular a otros?</a:t>
            </a:r>
          </a:p>
          <a:p>
            <a:r>
              <a:rPr lang="es-MX" sz="2600" dirty="0"/>
              <a:t>Describa que podría pasar al discipular a otros si usted fallara en apreciar el amor de Dios. Complete la siguiente lista.</a:t>
            </a:r>
          </a:p>
          <a:p>
            <a:r>
              <a:rPr lang="es-MX" sz="2600" dirty="0"/>
              <a:t>Algunos describirían a un </a:t>
            </a:r>
            <a:r>
              <a:rPr lang="es-MX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discípulo</a:t>
            </a:r>
            <a:r>
              <a:rPr lang="es-MX" sz="2600" dirty="0"/>
              <a:t> como una persona que ama a Dios con todo su corazón. ¿Cómo puede ser ayudar a alguien a convertirse en discípulo de Cristo una de las formas supremas en las que podemos amar a otros?</a:t>
            </a:r>
          </a:p>
          <a:p>
            <a:endParaRPr lang="es-MX" dirty="0"/>
          </a:p>
          <a:p>
            <a:pPr marL="0" indent="0">
              <a:buNone/>
            </a:pPr>
            <a:endParaRPr lang="es-MX" dirty="0"/>
          </a:p>
        </p:txBody>
      </p:sp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8" name="Modelo 3D 7" descr="Emoji de corazón que palpita">
                <a:extLst>
                  <a:ext uri="{FF2B5EF4-FFF2-40B4-BE49-F238E27FC236}">
                    <a16:creationId xmlns:a16="http://schemas.microsoft.com/office/drawing/2014/main" id="{65665007-5DCE-ADE4-51F3-F59BAF574152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494576393"/>
                  </p:ext>
                </p:extLst>
              </p:nvPr>
            </p:nvGraphicFramePr>
            <p:xfrm>
              <a:off x="8981440" y="4315232"/>
              <a:ext cx="2743200" cy="2835490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2743200" cy="2835490"/>
                    </a:xfrm>
                    <a:prstGeom prst="rect">
                      <a:avLst/>
                    </a:prstGeom>
                  </am3d:spPr>
                  <am3d:camera>
                    <am3d:pos x="0" y="0" z="66445612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7211417" d="1000000"/>
                    <am3d:preTrans dx="1" dy="-21193620" dz="1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0">
                        <a3danim:animPr length="1233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0"/>
                    </a:ext>
                  </am3d:extLst>
                  <am3d:objViewport viewportSz="370175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8" name="Modelo 3D 7" descr="Emoji de corazón que palpita">
                <a:extLst>
                  <a:ext uri="{FF2B5EF4-FFF2-40B4-BE49-F238E27FC236}">
                    <a16:creationId xmlns:a16="http://schemas.microsoft.com/office/drawing/2014/main" id="{65665007-5DCE-ADE4-51F3-F59BAF57415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981440" y="4315232"/>
                <a:ext cx="2743200" cy="283549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70815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0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233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embedded1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484A72-BE13-2309-7B11-B414F00F26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Las relaciones se desarrollan a medida que los amigos pasan tiempo unos con otros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80C0DDA-0182-4878-EE7B-30E8EE280B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9040" y="1999162"/>
            <a:ext cx="7071360" cy="47165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87338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E591A1-7E94-24C3-0A9F-80DDC84717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¿Por qué es tan importante pasar tiempo con nuestro señor?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E5F5563-B05A-2BDE-387D-B2CB8BD5BA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444" t="36290" r="17444" b="34677"/>
          <a:stretch/>
        </p:blipFill>
        <p:spPr>
          <a:xfrm>
            <a:off x="457200" y="1912238"/>
            <a:ext cx="6228080" cy="18288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FEF6035C-5B2B-8E24-A082-7379ABC20F4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408" t="10815" r="6000" b="60147"/>
          <a:stretch/>
        </p:blipFill>
        <p:spPr>
          <a:xfrm>
            <a:off x="533400" y="3911599"/>
            <a:ext cx="6075680" cy="2141881"/>
          </a:xfrm>
          <a:prstGeom prst="rect">
            <a:avLst/>
          </a:prstGeom>
        </p:spPr>
      </p:pic>
      <p:grpSp>
        <p:nvGrpSpPr>
          <p:cNvPr id="9" name="Grupo 8">
            <a:extLst>
              <a:ext uri="{FF2B5EF4-FFF2-40B4-BE49-F238E27FC236}">
                <a16:creationId xmlns:a16="http://schemas.microsoft.com/office/drawing/2014/main" id="{0C61E455-9F72-5968-B2F4-C1D93F165C52}"/>
              </a:ext>
            </a:extLst>
          </p:cNvPr>
          <p:cNvGrpSpPr/>
          <p:nvPr/>
        </p:nvGrpSpPr>
        <p:grpSpPr>
          <a:xfrm>
            <a:off x="6929120" y="1912238"/>
            <a:ext cx="4643120" cy="1828800"/>
            <a:chOff x="6929120" y="1912238"/>
            <a:chExt cx="4643120" cy="1828800"/>
          </a:xfrm>
        </p:grpSpPr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296E7D7F-AAC9-9F76-0330-46899084683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23667" t="38518" r="44082" b="38667"/>
            <a:stretch/>
          </p:blipFill>
          <p:spPr>
            <a:xfrm>
              <a:off x="6929120" y="2176398"/>
              <a:ext cx="4643120" cy="1564640"/>
            </a:xfrm>
            <a:prstGeom prst="rect">
              <a:avLst/>
            </a:prstGeom>
          </p:spPr>
        </p:pic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67629A65-3781-4C77-B30D-944D90B05F1D}"/>
                </a:ext>
              </a:extLst>
            </p:cNvPr>
            <p:cNvSpPr txBox="1"/>
            <p:nvPr/>
          </p:nvSpPr>
          <p:spPr>
            <a:xfrm>
              <a:off x="6929120" y="1912238"/>
              <a:ext cx="464312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s-MX" dirty="0"/>
                <a:t>Proverbios 8:32-34</a:t>
              </a:r>
            </a:p>
          </p:txBody>
        </p:sp>
      </p:grpSp>
      <p:pic>
        <p:nvPicPr>
          <p:cNvPr id="10" name="Imagen 9">
            <a:extLst>
              <a:ext uri="{FF2B5EF4-FFF2-40B4-BE49-F238E27FC236}">
                <a16:creationId xmlns:a16="http://schemas.microsoft.com/office/drawing/2014/main" id="{6EBE9839-DA21-0BB2-C0AB-4FF458D2CC1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9629" b="63704"/>
          <a:stretch/>
        </p:blipFill>
        <p:spPr>
          <a:xfrm>
            <a:off x="6929121" y="3855738"/>
            <a:ext cx="4643119" cy="2197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053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23522FE7-5A29-4EF6-B1EF-2CA55748A7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C2192E09-EBC7-416C-B887-DFF915D7F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2924498D-E084-44BE-A196-CFCE35564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3BBC7667-C352-4842-9AFD-E5C16AD00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1C69834E-5EEE-4D61-833E-0492889645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58E5D9BA-46E7-4BFA-9C74-75495BF6F5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B033D76-5800-44B6-AFE9-EE21069351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331" y="638508"/>
            <a:ext cx="10905339" cy="4843439"/>
          </a:xfrm>
          <a:prstGeom prst="rect">
            <a:avLst/>
          </a:prstGeom>
          <a:gradFill>
            <a:gsLst>
              <a:gs pos="0">
                <a:srgbClr val="000001"/>
              </a:gs>
              <a:gs pos="100000">
                <a:srgbClr val="191919"/>
              </a:gs>
            </a:gsLst>
          </a:gradFill>
          <a:ln w="76200" cmpd="sng">
            <a:noFill/>
            <a:miter lim="800000"/>
          </a:ln>
          <a:effectLst>
            <a:outerShdw blurRad="127000" dist="228600" dir="4740000" sx="98000" sy="98000" algn="tl" rotWithShape="0">
              <a:srgbClr val="000000">
                <a:alpha val="34000"/>
              </a:srgb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522D6F85-FFBA-4F81-AEE5-AAA17CB7A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0204" y="865667"/>
            <a:ext cx="10451592" cy="4389120"/>
          </a:xfrm>
          <a:prstGeom prst="rect">
            <a:avLst/>
          </a:prstGeom>
          <a:ln w="50800" cmpd="sng">
            <a:solidFill>
              <a:srgbClr val="191919"/>
            </a:solidFill>
            <a:miter lim="800000"/>
          </a:ln>
          <a:effectLst>
            <a:innerShdw blurRad="63500" dist="88900" dir="14100000">
              <a:srgbClr val="000000">
                <a:alpha val="30000"/>
              </a:srgbClr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1003">
            <a:schemeClr val="lt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13B31514-E6DF-4357-9EEA-EFB798308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4796" y="1030259"/>
            <a:ext cx="10122408" cy="4059936"/>
          </a:xfrm>
          <a:prstGeom prst="rect">
            <a:avLst/>
          </a:prstGeom>
          <a:ln>
            <a:solidFill>
              <a:srgbClr val="949494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4E27309-60B8-6F45-4D22-EFBEA385E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7071" y="1584552"/>
            <a:ext cx="9099255" cy="2537251"/>
          </a:xfrm>
        </p:spPr>
        <p:txBody>
          <a:bodyPr vert="horz" lIns="91440" tIns="45720" rIns="91440" bIns="0" rtlCol="0" anchor="ctr">
            <a:normAutofit/>
          </a:bodyPr>
          <a:lstStyle/>
          <a:p>
            <a:pPr algn="ctr"/>
            <a:r>
              <a:rPr lang="en-US" sz="4500">
                <a:solidFill>
                  <a:srgbClr val="454545"/>
                </a:solidFill>
              </a:rPr>
              <a:t>¿Cómo calificaría su éxito en pasar tiempo regularmente con el padre en la palabra y oración?</a:t>
            </a: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4C401D57-600A-4C91-AC9A-14CA1ED6F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412BDC66-00FA-4A3F-9BC7-BE05FF7705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40207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4771C1-3503-1459-A9E4-6DFC0DA44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6E0ADE1-BA13-58A4-2219-E8731288B6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87929DD-3E56-E5C7-F489-8183100E6B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327" t="20292" r="50000" b="27031"/>
          <a:stretch/>
        </p:blipFill>
        <p:spPr>
          <a:xfrm>
            <a:off x="1208266" y="315264"/>
            <a:ext cx="10371488" cy="6227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272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10">
            <a:extLst>
              <a:ext uri="{FF2B5EF4-FFF2-40B4-BE49-F238E27FC236}">
                <a16:creationId xmlns:a16="http://schemas.microsoft.com/office/drawing/2014/main" id="{021A4066-B261-49FE-952E-A0FE3EE75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81B4579-E2EA-4BD7-94FF-0A0BEE135C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353088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4" name="Rectangle 14">
            <a:extLst>
              <a:ext uri="{FF2B5EF4-FFF2-40B4-BE49-F238E27FC236}">
                <a16:creationId xmlns:a16="http://schemas.microsoft.com/office/drawing/2014/main" id="{81958111-BC13-4D45-AB27-0C2C83F9BA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24AC9D7-6BBB-C286-096D-D330367FBA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759" y="293203"/>
            <a:ext cx="5123938" cy="5477677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</a:pPr>
            <a:r>
              <a:rPr lang="es-MX" dirty="0"/>
              <a:t>Amar a Dios debe estar en el centro de ser del acompañante. Modelar el amor compartido entre él y el Padre </a:t>
            </a:r>
            <a:r>
              <a:rPr lang="es-MX" i="1" dirty="0"/>
              <a:t>Juan 17:23 </a:t>
            </a:r>
            <a:r>
              <a:rPr lang="es-MX" b="0" i="1" dirty="0">
                <a:effectLst/>
                <a:latin typeface="system-ui"/>
              </a:rPr>
              <a:t>Yo en ellos, y tú en mí, para que sean perfectos en unidad, para que el mundo conozca que tú me enviaste, y que los has amado a ellos como también a mí me has amado.</a:t>
            </a:r>
            <a:r>
              <a:rPr lang="es-MX" i="1" dirty="0"/>
              <a:t> </a:t>
            </a:r>
            <a:r>
              <a:rPr lang="es-MX" dirty="0"/>
              <a:t>Este amor se puede describir como una sed insaciable de Dios.</a:t>
            </a:r>
          </a:p>
          <a:p>
            <a:pPr>
              <a:lnSpc>
                <a:spcPct val="110000"/>
              </a:lnSpc>
            </a:pPr>
            <a:r>
              <a:rPr lang="es-MX" i="1" dirty="0"/>
              <a:t>El Autor John Scott escribe que los cristianos deben ser “unos insaciables espirituales”, gente que siempre tiene sed de Dios. El Salmista reconoció esta sed cuando escribió:</a:t>
            </a:r>
          </a:p>
          <a:p>
            <a:pPr>
              <a:lnSpc>
                <a:spcPct val="110000"/>
              </a:lnSpc>
            </a:pPr>
            <a:r>
              <a:rPr lang="es-MX" dirty="0"/>
              <a:t>Salmo 42:1-2 </a:t>
            </a:r>
            <a:r>
              <a:rPr lang="es-MX" b="0" dirty="0">
                <a:effectLst/>
                <a:latin typeface="system-ui"/>
              </a:rPr>
              <a:t>Como el ciervo brama por las corrientes de las aguas, Así clama por ti, oh Dios, el alma mía.</a:t>
            </a:r>
            <a:r>
              <a:rPr lang="es-MX" b="1" baseline="30000" dirty="0">
                <a:effectLst/>
                <a:latin typeface="system-ui"/>
              </a:rPr>
              <a:t> </a:t>
            </a:r>
            <a:r>
              <a:rPr lang="es-MX" b="0" dirty="0">
                <a:effectLst/>
                <a:latin typeface="system-ui"/>
              </a:rPr>
              <a:t>Mi alma tiene sed de Dios, del Dios vivo; ¿Cuándo vendré, y me presentaré delante de Dios?</a:t>
            </a:r>
          </a:p>
          <a:p>
            <a:pPr marL="0" indent="0">
              <a:lnSpc>
                <a:spcPct val="110000"/>
              </a:lnSpc>
              <a:buNone/>
            </a:pPr>
            <a:endParaRPr lang="es-MX" sz="1100" i="1" dirty="0"/>
          </a:p>
        </p:txBody>
      </p:sp>
      <p:grpSp>
        <p:nvGrpSpPr>
          <p:cNvPr id="25" name="Group 16">
            <a:extLst>
              <a:ext uri="{FF2B5EF4-FFF2-40B4-BE49-F238E27FC236}">
                <a16:creationId xmlns:a16="http://schemas.microsoft.com/office/drawing/2014/main" id="{82188758-E18A-4CE5-9D03-F4BF5D887C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60131" y="482171"/>
            <a:ext cx="6091791" cy="5149101"/>
            <a:chOff x="5446003" y="583365"/>
            <a:chExt cx="6091790" cy="5181928"/>
          </a:xfrm>
        </p:grpSpPr>
        <p:sp>
          <p:nvSpPr>
            <p:cNvPr id="26" name="Rectangle 17">
              <a:extLst>
                <a:ext uri="{FF2B5EF4-FFF2-40B4-BE49-F238E27FC236}">
                  <a16:creationId xmlns:a16="http://schemas.microsoft.com/office/drawing/2014/main" id="{821513DD-C15F-4381-AEA6-ED9E5E218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46003" y="583365"/>
              <a:ext cx="6091790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18">
              <a:extLst>
                <a:ext uri="{FF2B5EF4-FFF2-40B4-BE49-F238E27FC236}">
                  <a16:creationId xmlns:a16="http://schemas.microsoft.com/office/drawing/2014/main" id="{CED2DE01-7F43-4858-85FC-27022DA781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64828" y="915807"/>
              <a:ext cx="5461779" cy="4494927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Imagen 5">
            <a:extLst>
              <a:ext uri="{FF2B5EF4-FFF2-40B4-BE49-F238E27FC236}">
                <a16:creationId xmlns:a16="http://schemas.microsoft.com/office/drawing/2014/main" id="{C79C5682-CF11-C32D-C76C-20E49A9C63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780" r="16070"/>
          <a:stretch/>
        </p:blipFill>
        <p:spPr>
          <a:xfrm>
            <a:off x="6093926" y="1116345"/>
            <a:ext cx="4821551" cy="386617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42F4933-2ECF-4EE5-BCE4-F19E3CA609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6FAC23C-014D-4AC5-AD1B-36F7D0E7EF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8578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8">
            <a:extLst>
              <a:ext uri="{FF2B5EF4-FFF2-40B4-BE49-F238E27FC236}">
                <a16:creationId xmlns:a16="http://schemas.microsoft.com/office/drawing/2014/main" id="{0CABCAE3-64FC-4149-819F-2C1812824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8" name="Picture 10">
            <a:extLst>
              <a:ext uri="{FF2B5EF4-FFF2-40B4-BE49-F238E27FC236}">
                <a16:creationId xmlns:a16="http://schemas.microsoft.com/office/drawing/2014/main" id="{012FDCFE-9AD2-4D8A-8CBF-B3AA37EBF6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9" name="Straight Connector 12">
            <a:extLst>
              <a:ext uri="{FF2B5EF4-FFF2-40B4-BE49-F238E27FC236}">
                <a16:creationId xmlns:a16="http://schemas.microsoft.com/office/drawing/2014/main" id="{FBD463FC-4CA8-4FF4-85A3-AF9F4B98D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14">
            <a:extLst>
              <a:ext uri="{FF2B5EF4-FFF2-40B4-BE49-F238E27FC236}">
                <a16:creationId xmlns:a16="http://schemas.microsoft.com/office/drawing/2014/main" id="{BECF35C3-8B44-4F4B-BD25-4C01823DB2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31" name="Rectangle 16">
            <a:extLst>
              <a:ext uri="{FF2B5EF4-FFF2-40B4-BE49-F238E27FC236}">
                <a16:creationId xmlns:a16="http://schemas.microsoft.com/office/drawing/2014/main" id="{8BC298DB-2D5C-40A1-9A78-6B4A12198A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18">
            <a:extLst>
              <a:ext uri="{FF2B5EF4-FFF2-40B4-BE49-F238E27FC236}">
                <a16:creationId xmlns:a16="http://schemas.microsoft.com/office/drawing/2014/main" id="{35C2355B-7CE9-4192-9142-A41CA0A0C0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6B99E3C-FDD4-DFC1-4A55-D67A248B3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5200" y="967167"/>
            <a:ext cx="4151306" cy="2374516"/>
          </a:xfrm>
        </p:spPr>
        <p:txBody>
          <a:bodyPr vert="horz" lIns="91440" tIns="45720" rIns="91440" bIns="0" rtlCol="0" anchor="b">
            <a:normAutofit fontScale="90000"/>
          </a:bodyPr>
          <a:lstStyle/>
          <a:p>
            <a:r>
              <a:rPr lang="en-US" sz="3600" dirty="0" err="1"/>
              <a:t>Practicar</a:t>
            </a:r>
            <a:r>
              <a:rPr lang="en-US" sz="3600" dirty="0"/>
              <a:t> </a:t>
            </a:r>
            <a:r>
              <a:rPr lang="en-US" sz="3600" dirty="0" err="1"/>
              <a:t>el</a:t>
            </a:r>
            <a:r>
              <a:rPr lang="en-US" sz="3600" dirty="0"/>
              <a:t> gran </a:t>
            </a:r>
            <a:r>
              <a:rPr lang="en-US" sz="3600" dirty="0" err="1"/>
              <a:t>mandamiento</a:t>
            </a:r>
            <a:r>
              <a:rPr lang="en-US" sz="3600" dirty="0"/>
              <a:t> </a:t>
            </a:r>
            <a:r>
              <a:rPr lang="en-US" sz="3600" dirty="0" err="1"/>
              <a:t>comienza</a:t>
            </a:r>
            <a:r>
              <a:rPr lang="en-US" sz="3600" dirty="0"/>
              <a:t> con </a:t>
            </a:r>
            <a:r>
              <a:rPr lang="en-US" sz="3600" dirty="0" err="1"/>
              <a:t>buscar</a:t>
            </a:r>
            <a:r>
              <a:rPr lang="en-US" sz="3600" dirty="0"/>
              <a:t> a </a:t>
            </a:r>
            <a:r>
              <a:rPr lang="en-US" sz="3600" dirty="0" err="1"/>
              <a:t>dios</a:t>
            </a:r>
            <a:endParaRPr lang="en-US" sz="36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98A44AF-2399-DF47-788F-1820ADE8DB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9647" y="3529159"/>
            <a:ext cx="4162489" cy="1606576"/>
          </a:xfrm>
        </p:spPr>
        <p:txBody>
          <a:bodyPr vert="horz" lIns="91440" tIns="91440" rIns="91440" bIns="91440" rtlCol="0">
            <a:normAutofit lnSpcReduction="10000"/>
          </a:bodyPr>
          <a:lstStyle/>
          <a:p>
            <a:pPr marL="0" indent="0">
              <a:buNone/>
            </a:pPr>
            <a:r>
              <a:rPr lang="en-US" cap="all" dirty="0" err="1"/>
              <a:t>Vivir</a:t>
            </a:r>
            <a:r>
              <a:rPr lang="en-US" cap="all" dirty="0"/>
              <a:t> </a:t>
            </a:r>
            <a:r>
              <a:rPr lang="en-US" cap="all" dirty="0" err="1"/>
              <a:t>en</a:t>
            </a:r>
            <a:r>
              <a:rPr lang="en-US" cap="all" dirty="0"/>
              <a:t> </a:t>
            </a:r>
            <a:r>
              <a:rPr lang="en-US" cap="all" dirty="0" err="1"/>
              <a:t>el</a:t>
            </a:r>
            <a:r>
              <a:rPr lang="en-US" cap="all" dirty="0"/>
              <a:t> amor de Dios </a:t>
            </a:r>
            <a:r>
              <a:rPr lang="en-US" cap="all" dirty="0" err="1"/>
              <a:t>comienza</a:t>
            </a:r>
            <a:r>
              <a:rPr lang="en-US" cap="all" dirty="0"/>
              <a:t> </a:t>
            </a:r>
            <a:r>
              <a:rPr lang="en-US" cap="all" dirty="0" err="1"/>
              <a:t>cuando</a:t>
            </a:r>
            <a:r>
              <a:rPr lang="en-US" cap="all" dirty="0"/>
              <a:t> </a:t>
            </a:r>
            <a:r>
              <a:rPr lang="en-US" cap="all" dirty="0" err="1"/>
              <a:t>el</a:t>
            </a:r>
            <a:r>
              <a:rPr lang="en-US" cap="all" dirty="0"/>
              <a:t> </a:t>
            </a:r>
            <a:r>
              <a:rPr lang="en-US" cap="all" dirty="0" err="1"/>
              <a:t>nos</a:t>
            </a:r>
            <a:r>
              <a:rPr lang="en-US" cap="all" dirty="0"/>
              <a:t> </a:t>
            </a:r>
            <a:r>
              <a:rPr lang="en-US" cap="all" dirty="0" err="1"/>
              <a:t>busca</a:t>
            </a:r>
            <a:r>
              <a:rPr lang="en-US" cap="all" dirty="0"/>
              <a:t> y </a:t>
            </a:r>
            <a:r>
              <a:rPr lang="en-US" cap="all" dirty="0" err="1"/>
              <a:t>nosotros</a:t>
            </a:r>
            <a:r>
              <a:rPr lang="en-US" cap="all" dirty="0"/>
              <a:t> le </a:t>
            </a:r>
            <a:r>
              <a:rPr lang="en-US" cap="all" dirty="0" err="1"/>
              <a:t>buscamos</a:t>
            </a:r>
            <a:r>
              <a:rPr lang="en-US" cap="all" dirty="0"/>
              <a:t> a </a:t>
            </a:r>
            <a:r>
              <a:rPr lang="en-US" cap="all" dirty="0" err="1"/>
              <a:t>Él</a:t>
            </a:r>
            <a:r>
              <a:rPr lang="en-US" cap="all" dirty="0"/>
              <a:t>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E5B0A39-442C-E598-7186-8148F442EA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9869" y="805583"/>
            <a:ext cx="4660762" cy="4660762"/>
          </a:xfrm>
          <a:prstGeom prst="rect">
            <a:avLst/>
          </a:prstGeom>
        </p:spPr>
      </p:pic>
      <p:cxnSp>
        <p:nvCxnSpPr>
          <p:cNvPr id="33" name="Straight Connector 20">
            <a:extLst>
              <a:ext uri="{FF2B5EF4-FFF2-40B4-BE49-F238E27FC236}">
                <a16:creationId xmlns:a16="http://schemas.microsoft.com/office/drawing/2014/main" id="{06D05ED8-39E4-42F8-92CB-704C2BD0D2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79647" y="3526496"/>
            <a:ext cx="414993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34" name="Picture 22">
            <a:extLst>
              <a:ext uri="{FF2B5EF4-FFF2-40B4-BE49-F238E27FC236}">
                <a16:creationId xmlns:a16="http://schemas.microsoft.com/office/drawing/2014/main" id="{45CE2E7C-6AA3-4710-825D-4CDDF788C7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35" name="Straight Connector 24">
            <a:extLst>
              <a:ext uri="{FF2B5EF4-FFF2-40B4-BE49-F238E27FC236}">
                <a16:creationId xmlns:a16="http://schemas.microsoft.com/office/drawing/2014/main" id="{3256C6C3-0EDC-4651-AB37-9F26CFAA6C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9314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CDDE5CDF-1512-4CDA-B956-23D223F8DE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B029D7D8-5A6B-4C76-94C8-15798C6C5A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A5C9319C-E20D-4884-952F-60B6A58C3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F1176DA6-4BBF-42A4-9C94-E6613CCD6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9AAB0AE-172B-4FB4-80C2-86CD6B8242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chemeClr val="bg1"/>
          </a:solidFill>
          <a:ln w="22225">
            <a:solidFill>
              <a:srgbClr val="F9A6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295A085E-8EA7-4212-1AC0-DB694563F6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22917" y="643467"/>
            <a:ext cx="8346165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015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CABCAE3-64FC-4149-819F-2C1812824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12FDCFE-9AD2-4D8A-8CBF-B3AA37EBF6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BD463FC-4CA8-4FF4-85A3-AF9F4B98D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ECF35C3-8B44-4F4B-BD25-4C01823DB2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D0712110-0BC1-4B31-B3BB-63B44222E8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66B5F3-C053-4580-B04A-1EF9498882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3B0298C-0EC7-E1EA-2282-2718140CA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2616" y="962902"/>
            <a:ext cx="4176384" cy="2380828"/>
          </a:xfrm>
        </p:spPr>
        <p:txBody>
          <a:bodyPr vert="horz" lIns="91440" tIns="45720" rIns="91440" bIns="0" rtlCol="0" anchor="b">
            <a:normAutofit/>
          </a:bodyPr>
          <a:lstStyle/>
          <a:p>
            <a:r>
              <a:rPr lang="en-US" sz="4800" dirty="0"/>
              <a:t>Salmo 27:4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A6123F2-4B61-414F-A7E5-5B7828EACA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2617" y="3528543"/>
            <a:ext cx="4171479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9E20F9F8-5DF0-802C-CD2F-E4634679BC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244251" y="805583"/>
            <a:ext cx="4660762" cy="466076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25CED634-E2D0-4AB7-96DD-816C9B52C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CDDCDFB-696D-4FDF-9B58-24F71B7C37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2706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84C75E2B-CACA-478C-B26B-182AF87A18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2" name="Picture 12">
            <a:extLst>
              <a:ext uri="{FF2B5EF4-FFF2-40B4-BE49-F238E27FC236}">
                <a16:creationId xmlns:a16="http://schemas.microsoft.com/office/drawing/2014/main" id="{50FF2874-547C-4D14-9E18-28B19002F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4" name="Straight Connector 14">
            <a:extLst>
              <a:ext uri="{FF2B5EF4-FFF2-40B4-BE49-F238E27FC236}">
                <a16:creationId xmlns:a16="http://schemas.microsoft.com/office/drawing/2014/main" id="{36CF827D-A163-47F7-BD87-34EB4FA7D6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16">
            <a:extLst>
              <a:ext uri="{FF2B5EF4-FFF2-40B4-BE49-F238E27FC236}">
                <a16:creationId xmlns:a16="http://schemas.microsoft.com/office/drawing/2014/main" id="{D299D9A9-1DA8-433D-A9BC-FB48D93D42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27" name="Rectangle 18">
            <a:extLst>
              <a:ext uri="{FF2B5EF4-FFF2-40B4-BE49-F238E27FC236}">
                <a16:creationId xmlns:a16="http://schemas.microsoft.com/office/drawing/2014/main" id="{3F9C0852-4C70-4A1E-A857-A7AA58559D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2CEB096-638F-4BA7-AB38-E3BBE9FB10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615E9B0-BC71-59C0-9221-CC1D543F10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9647" y="1474970"/>
            <a:ext cx="4144731" cy="315274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Salmo 27:8</a:t>
            </a:r>
          </a:p>
        </p:txBody>
      </p:sp>
      <p:pic>
        <p:nvPicPr>
          <p:cNvPr id="6" name="Marcador de contenido 5">
            <a:extLst>
              <a:ext uri="{FF2B5EF4-FFF2-40B4-BE49-F238E27FC236}">
                <a16:creationId xmlns:a16="http://schemas.microsoft.com/office/drawing/2014/main" id="{F82FF41A-FD26-97B5-EAF2-BF5CFC28C1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79869" y="805583"/>
            <a:ext cx="4660762" cy="466076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1A6223F3-0478-4201-A1A2-8DB0865B0A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66D68AF-E970-43B2-B8F0-2A72DE72AF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8946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4C75E2B-CACA-478C-B26B-182AF87A18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0FF2874-547C-4D14-9E18-28B19002F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6CF827D-A163-47F7-BD87-34EB4FA7D6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299D9A9-1DA8-433D-A9BC-FB48D93D42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3F9C0852-4C70-4A1E-A857-A7AA58559D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2CEB096-638F-4BA7-AB38-E3BBE9FB10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C5BD98B-7C80-B092-0B77-69E500D05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9647" y="1474970"/>
            <a:ext cx="4144731" cy="315274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dirty="0" err="1"/>
              <a:t>Practicar</a:t>
            </a:r>
            <a:r>
              <a:rPr lang="en-US" dirty="0"/>
              <a:t> </a:t>
            </a:r>
            <a:r>
              <a:rPr lang="en-US" dirty="0" err="1"/>
              <a:t>el</a:t>
            </a:r>
            <a:r>
              <a:rPr lang="en-US" dirty="0"/>
              <a:t> gran </a:t>
            </a:r>
            <a:r>
              <a:rPr lang="en-US" dirty="0" err="1"/>
              <a:t>mandamiento</a:t>
            </a:r>
            <a:r>
              <a:rPr lang="en-US" dirty="0"/>
              <a:t> </a:t>
            </a:r>
            <a:r>
              <a:rPr lang="en-US" dirty="0" err="1"/>
              <a:t>comienza</a:t>
            </a:r>
            <a:r>
              <a:rPr lang="en-US" dirty="0"/>
              <a:t> con </a:t>
            </a:r>
            <a:r>
              <a:rPr lang="en-US" dirty="0" err="1"/>
              <a:t>buscar</a:t>
            </a:r>
            <a:r>
              <a:rPr lang="en-US" dirty="0"/>
              <a:t> a </a:t>
            </a:r>
            <a:r>
              <a:rPr lang="en-US" dirty="0" err="1"/>
              <a:t>dios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dirty="0" err="1"/>
              <a:t>salmo</a:t>
            </a:r>
            <a:r>
              <a:rPr lang="en-US" dirty="0"/>
              <a:t> 63:1</a:t>
            </a: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B96BEEA0-DED7-74A1-E179-ED4AE14BED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79869" y="805583"/>
            <a:ext cx="4660762" cy="466076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A6223F3-0478-4201-A1A2-8DB0865B0A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66D68AF-E970-43B2-B8F0-2A72DE72AF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0539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9">
            <a:extLst>
              <a:ext uri="{FF2B5EF4-FFF2-40B4-BE49-F238E27FC236}">
                <a16:creationId xmlns:a16="http://schemas.microsoft.com/office/drawing/2014/main" id="{0CABCAE3-64FC-4149-819F-2C1812824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8" name="Picture 11">
            <a:extLst>
              <a:ext uri="{FF2B5EF4-FFF2-40B4-BE49-F238E27FC236}">
                <a16:creationId xmlns:a16="http://schemas.microsoft.com/office/drawing/2014/main" id="{012FDCFE-9AD2-4D8A-8CBF-B3AA37EBF6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9" name="Straight Connector 13">
            <a:extLst>
              <a:ext uri="{FF2B5EF4-FFF2-40B4-BE49-F238E27FC236}">
                <a16:creationId xmlns:a16="http://schemas.microsoft.com/office/drawing/2014/main" id="{FBD463FC-4CA8-4FF4-85A3-AF9F4B98D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15">
            <a:extLst>
              <a:ext uri="{FF2B5EF4-FFF2-40B4-BE49-F238E27FC236}">
                <a16:creationId xmlns:a16="http://schemas.microsoft.com/office/drawing/2014/main" id="{BECF35C3-8B44-4F4B-BD25-4C01823DB2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31" name="Rectangle 17">
            <a:extLst>
              <a:ext uri="{FF2B5EF4-FFF2-40B4-BE49-F238E27FC236}">
                <a16:creationId xmlns:a16="http://schemas.microsoft.com/office/drawing/2014/main" id="{8BC298DB-2D5C-40A1-9A78-6B4A12198A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19">
            <a:extLst>
              <a:ext uri="{FF2B5EF4-FFF2-40B4-BE49-F238E27FC236}">
                <a16:creationId xmlns:a16="http://schemas.microsoft.com/office/drawing/2014/main" id="{35C2355B-7CE9-4192-9142-A41CA0A0C0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C4C1C7C-5C89-DD27-5662-A5EA97B6D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5200" y="967167"/>
            <a:ext cx="4151306" cy="2374516"/>
          </a:xfrm>
        </p:spPr>
        <p:txBody>
          <a:bodyPr vert="horz" lIns="91440" tIns="45720" rIns="91440" bIns="0" rtlCol="0" anchor="b">
            <a:normAutofit/>
          </a:bodyPr>
          <a:lstStyle/>
          <a:p>
            <a:r>
              <a:rPr lang="en-US" sz="2600"/>
              <a:t>¿Cómo puede la verdad de que su padre celestial lo está buscando a usted repercutir en su amor por él?</a:t>
            </a:r>
          </a:p>
        </p:txBody>
      </p:sp>
      <p:pic>
        <p:nvPicPr>
          <p:cNvPr id="33" name="Graphic 6" descr="Corazón">
            <a:extLst>
              <a:ext uri="{FF2B5EF4-FFF2-40B4-BE49-F238E27FC236}">
                <a16:creationId xmlns:a16="http://schemas.microsoft.com/office/drawing/2014/main" id="{8D4B231D-C473-40CD-EAAD-B72565A618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79869" y="805583"/>
            <a:ext cx="4660762" cy="4660762"/>
          </a:xfrm>
          <a:prstGeom prst="rect">
            <a:avLst/>
          </a:prstGeom>
        </p:spPr>
      </p:pic>
      <p:cxnSp>
        <p:nvCxnSpPr>
          <p:cNvPr id="34" name="Straight Connector 21">
            <a:extLst>
              <a:ext uri="{FF2B5EF4-FFF2-40B4-BE49-F238E27FC236}">
                <a16:creationId xmlns:a16="http://schemas.microsoft.com/office/drawing/2014/main" id="{06D05ED8-39E4-42F8-92CB-704C2BD0D2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79647" y="3526496"/>
            <a:ext cx="414993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35" name="Picture 23">
            <a:extLst>
              <a:ext uri="{FF2B5EF4-FFF2-40B4-BE49-F238E27FC236}">
                <a16:creationId xmlns:a16="http://schemas.microsoft.com/office/drawing/2014/main" id="{45CE2E7C-6AA3-4710-825D-4CDDF788C7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3256C6C3-0EDC-4651-AB37-9F26CFAA6C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8081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Galería">
  <a:themeElements>
    <a:clrScheme name="Galería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ía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ía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259</TotalTime>
  <Words>777</Words>
  <Application>Microsoft Office PowerPoint</Application>
  <PresentationFormat>Panorámica</PresentationFormat>
  <Paragraphs>54</Paragraphs>
  <Slides>27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27</vt:i4>
      </vt:variant>
    </vt:vector>
  </HeadingPairs>
  <TitlesOfParts>
    <vt:vector size="28" baseType="lpstr">
      <vt:lpstr>Galería</vt:lpstr>
      <vt:lpstr>CAPITULO 2</vt:lpstr>
      <vt:lpstr>Presentación de PowerPoint</vt:lpstr>
      <vt:lpstr>Presentación de PowerPoint</vt:lpstr>
      <vt:lpstr>Practicar el gran mandamiento comienza con buscar a dios</vt:lpstr>
      <vt:lpstr>Presentación de PowerPoint</vt:lpstr>
      <vt:lpstr>Salmo 27:4</vt:lpstr>
      <vt:lpstr>Salmo 27:8</vt:lpstr>
      <vt:lpstr>Practicar el gran mandamiento comienza con buscar a dios   salmo 63:1</vt:lpstr>
      <vt:lpstr>¿Cómo puede la verdad de que su padre celestial lo está buscando a usted repercutir en su amor por él?</vt:lpstr>
      <vt:lpstr>Practicar el gran mandamiento significa vivir en el amor de Dios</vt:lpstr>
      <vt:lpstr>LAS DESCRIPCIONES DE LOS SIGUIENTES PASAJES SON UNA PEQUEÑA MUESTRA DEL AMOR DE DIOS</vt:lpstr>
      <vt:lpstr>LAS DESCRIPCIONES DE LOS SIGUIENTES PASAJES SON UNA PEQUEÑA MUESTRA DEL AMOR DE DIOS</vt:lpstr>
      <vt:lpstr>LAS DESCRIPCIONES DE LOS SIGUIENTES PASAJES SON UNA PEQUEÑA MUESTRA DEL AMOR DE DIOS</vt:lpstr>
      <vt:lpstr>LAS DESCRIPCIONES DE LOS SIGUIENTES PASAJES SON UNA PEQUEÑA MUESTRA DEL AMOR DE DIOS</vt:lpstr>
      <vt:lpstr>LAS DESCRIPCIONES DE LOS SIGUIENTES PASAJES SON UNA PEQUEÑA MUESTRA DEL AMOR DE DIOS</vt:lpstr>
      <vt:lpstr>¿Cómo sería la vida si usted fallara en comprender y vivir en el amor de dios por usted?</vt:lpstr>
      <vt:lpstr>¿Cómo puede la consciencia del amor de Dios por usted ayudarlo a ser un acompañante para otros? </vt:lpstr>
      <vt:lpstr>Practicar el gran mandamiento quiere decir practicar su amor</vt:lpstr>
      <vt:lpstr>Presentación de PowerPoint</vt:lpstr>
      <vt:lpstr>Presentación de PowerPoint</vt:lpstr>
      <vt:lpstr>Presentación de PowerPoint</vt:lpstr>
      <vt:lpstr>Presentación de PowerPoint</vt:lpstr>
      <vt:lpstr>Preguntas</vt:lpstr>
      <vt:lpstr>Las relaciones se desarrollan a medida que los amigos pasan tiempo unos con otros</vt:lpstr>
      <vt:lpstr>¿Por qué es tan importante pasar tiempo con nuestro señor?</vt:lpstr>
      <vt:lpstr>¿Cómo calificaría su éxito en pasar tiempo regularmente con el padre en la palabra y oración?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CAPITULO 2</dc:title>
  <dc:creator>Jemima Cruz</dc:creator>
  <cp:lastModifiedBy>Nemesio Cruz</cp:lastModifiedBy>
  <cp:revision>2</cp:revision>
  <dcterms:created xsi:type="dcterms:W3CDTF">2022-08-17T15:04:14Z</dcterms:created>
  <dcterms:modified xsi:type="dcterms:W3CDTF">2022-08-23T22:16:36Z</dcterms:modified>
</cp:coreProperties>
</file>