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5" r:id="rId1"/>
  </p:sldMasterIdLst>
  <p:sldIdLst>
    <p:sldId id="256" r:id="rId2"/>
    <p:sldId id="257" r:id="rId3"/>
    <p:sldId id="266" r:id="rId4"/>
    <p:sldId id="265" r:id="rId5"/>
    <p:sldId id="260" r:id="rId6"/>
    <p:sldId id="27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8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007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pPr/>
              <a:t>11/6/2022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90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pPr/>
              <a:t>11/6/2022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928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pPr/>
              <a:t>11/6/2022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9853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pPr/>
              <a:t>11/6/2022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266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pPr/>
              <a:t>11/6/2022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30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pPr/>
              <a:t>11/6/2022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391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137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068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211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976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903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557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766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469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028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271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1B8F32D-D8B6-4B9E-9CBF-DCAC30B7B93D}" type="datetimeFigureOut">
              <a:rPr lang="en-US" smtClean="0"/>
              <a:pPr/>
              <a:t>11/6/2022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53ECD-7F6D-420D-93CA-D8D15EB427A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7753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  <p:sldLayoutId id="2147483728" r:id="rId13"/>
    <p:sldLayoutId id="2147483729" r:id="rId14"/>
    <p:sldLayoutId id="2147483730" r:id="rId15"/>
    <p:sldLayoutId id="2147483731" r:id="rId16"/>
    <p:sldLayoutId id="2147483732" r:id="rId17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Texto&#10;&#10;Descripción generada automáticamente">
            <a:extLst>
              <a:ext uri="{FF2B5EF4-FFF2-40B4-BE49-F238E27FC236}">
                <a16:creationId xmlns:a16="http://schemas.microsoft.com/office/drawing/2014/main" xmlns="" id="{5C61BB01-DC94-9033-2795-B1EFD5512B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090" y="1114139"/>
            <a:ext cx="8220270" cy="554791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008ED96C-87EC-FC42-32C6-F759B568D379}"/>
              </a:ext>
            </a:extLst>
          </p:cNvPr>
          <p:cNvSpPr txBox="1"/>
          <p:nvPr/>
        </p:nvSpPr>
        <p:spPr>
          <a:xfrm>
            <a:off x="7628" y="18047"/>
            <a:ext cx="121767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dirty="0">
                <a:solidFill>
                  <a:schemeClr val="accent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Iglesia Cristiana Interdenominacional, A. R.</a:t>
            </a:r>
          </a:p>
          <a:p>
            <a:pPr algn="ctr"/>
            <a:r>
              <a:rPr lang="es-MX" sz="3200" dirty="0">
                <a:solidFill>
                  <a:schemeClr val="accent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Presbiterio de Misiones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C0299A38-087D-818B-C3D9-7D9BBEB0FE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30" y="93923"/>
            <a:ext cx="1127125" cy="1103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149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ISCIPULADO CRISTIANO - Centro Cristiano Peniel Mérida">
            <a:extLst>
              <a:ext uri="{FF2B5EF4-FFF2-40B4-BE49-F238E27FC236}">
                <a16:creationId xmlns:a16="http://schemas.microsoft.com/office/drawing/2014/main" xmlns="" id="{76AB8DD2-C2A5-3D5C-6A8A-68546E5CBF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220" y="4518884"/>
            <a:ext cx="2926180" cy="164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os de cada cinco cristianos no están comprometidos con el discipulado en  sus iglesias">
            <a:extLst>
              <a:ext uri="{FF2B5EF4-FFF2-40B4-BE49-F238E27FC236}">
                <a16:creationId xmlns:a16="http://schemas.microsoft.com/office/drawing/2014/main" xmlns="" id="{61D658C0-B4C6-0533-1F8F-D39052010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220" y="1203649"/>
            <a:ext cx="10134600" cy="5016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D09C98FF-D448-018A-96CE-5D72F58D0F77}"/>
              </a:ext>
            </a:extLst>
          </p:cNvPr>
          <p:cNvSpPr txBox="1"/>
          <p:nvPr/>
        </p:nvSpPr>
        <p:spPr>
          <a:xfrm>
            <a:off x="1036220" y="1203649"/>
            <a:ext cx="101346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Apéndices</a:t>
            </a:r>
          </a:p>
          <a:p>
            <a:pPr algn="ctr"/>
            <a:r>
              <a:rPr lang="es-MX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Paginas 125  a la 143</a:t>
            </a:r>
          </a:p>
          <a:p>
            <a:pPr algn="ctr"/>
            <a:endParaRPr lang="es-MX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dhabi" panose="01000000000000000000" pitchFamily="2" charset="-78"/>
              <a:cs typeface="Aldhabi" panose="01000000000000000000" pitchFamily="2" charset="-78"/>
            </a:endParaRPr>
          </a:p>
          <a:p>
            <a:pPr algn="ctr"/>
            <a:r>
              <a:rPr lang="es-MX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Mateo 28: 19</a:t>
            </a:r>
          </a:p>
          <a:p>
            <a:pPr algn="ctr"/>
            <a:r>
              <a:rPr lang="es-MX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“Por tanto, id, y haced discípulos a todas las naciones, bautizándolos en el nombre del Padre, y del Hijo, y del Espíritu Santo”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0E48E211-A94D-F696-23CD-F3ECD6B951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20" y="128669"/>
            <a:ext cx="1039829" cy="1017704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DB7B5D14-9824-BDCB-4785-DF746471B7F4}"/>
              </a:ext>
            </a:extLst>
          </p:cNvPr>
          <p:cNvSpPr txBox="1"/>
          <p:nvPr/>
        </p:nvSpPr>
        <p:spPr>
          <a:xfrm>
            <a:off x="7576458" y="5600700"/>
            <a:ext cx="33216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H. Isaias Lopez </a:t>
            </a:r>
          </a:p>
        </p:txBody>
      </p:sp>
    </p:spTree>
    <p:extLst>
      <p:ext uri="{BB962C8B-B14F-4D97-AF65-F5344CB8AC3E}">
        <p14:creationId xmlns:p14="http://schemas.microsoft.com/office/powerpoint/2010/main" val="3038645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7594FC8B-8CD2-407F-94F1-9C71F5AEC2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DBABC971-8D40-4A4F-AC60-28B9172789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xmlns="" id="{B9C04DC5-313B-4FE4-B868-5672A37641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791AE23E-90C9-4963-96E2-8DADBFC3BC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xmlns="" id="{C5F93E90-4379-4AAC-B021-E5FA6D974A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329FDD08-42D8-4AFF-90E5-5DAA5BC4CB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6" name="Freeform 7">
            <a:extLst>
              <a:ext uri="{FF2B5EF4-FFF2-40B4-BE49-F238E27FC236}">
                <a16:creationId xmlns:a16="http://schemas.microsoft.com/office/drawing/2014/main" xmlns="" id="{0A01F2A2-AEDD-47DC-AFB5-B97CEB9A53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418F2076-611D-7FBD-1F4E-0CF13D6D6DE1}"/>
              </a:ext>
            </a:extLst>
          </p:cNvPr>
          <p:cNvSpPr txBox="1"/>
          <p:nvPr/>
        </p:nvSpPr>
        <p:spPr>
          <a:xfrm>
            <a:off x="1876424" y="629267"/>
            <a:ext cx="8024659" cy="101665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MX" sz="4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APENDICES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DB5AF5F3-AD0A-4EFA-854A-47C780F262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5">
            <a:extLst>
              <a:ext uri="{FF2B5EF4-FFF2-40B4-BE49-F238E27FC236}">
                <a16:creationId xmlns:a16="http://schemas.microsoft.com/office/drawing/2014/main" xmlns="" id="{1E3D6D6C-E192-4135-B1DB-17C71EEBC9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29582CC1-6894-D1B0-86EC-FDEE628AACB8}"/>
              </a:ext>
            </a:extLst>
          </p:cNvPr>
          <p:cNvSpPr txBox="1"/>
          <p:nvPr/>
        </p:nvSpPr>
        <p:spPr>
          <a:xfrm>
            <a:off x="419878" y="2286163"/>
            <a:ext cx="7959012" cy="44406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s-MX" sz="26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s-MX" sz="26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APENDICE A </a:t>
            </a:r>
            <a:r>
              <a:rPr lang="es-MX" sz="2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(pagina 125)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s-MX" sz="26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- El Plan 5 x 5 x 5 para leer la Biblia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s-MX" sz="26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APENDICE B</a:t>
            </a:r>
            <a:r>
              <a:rPr lang="es-MX" sz="26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s-MX" sz="2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(pagina 127)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s-MX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-  </a:t>
            </a:r>
            <a:r>
              <a:rPr lang="es-MX" sz="26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Diez formas de recarga su cita diaria con Dios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s-MX" sz="2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s-MX" sz="26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APENDICE C </a:t>
            </a:r>
            <a:r>
              <a:rPr lang="es-MX" sz="2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(pagina 129)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s-MX" sz="26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- El discipulado como una rueda 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s-MX" sz="26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APENDICE D </a:t>
            </a:r>
            <a:r>
              <a:rPr lang="es-MX" sz="2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(pagina 131)</a:t>
            </a:r>
            <a:endParaRPr lang="es-MX" sz="26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s-MX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- El blanco del acompañante 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s-MX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7" name="Imagen 6" descr="Stick figure families holding hands">
            <a:extLst>
              <a:ext uri="{FF2B5EF4-FFF2-40B4-BE49-F238E27FC236}">
                <a16:creationId xmlns:a16="http://schemas.microsoft.com/office/drawing/2014/main" xmlns="" id="{757501A8-EAF2-6170-6B81-9AEB43CDC9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719938" y="2559809"/>
            <a:ext cx="3318073" cy="3794338"/>
          </a:xfrm>
          <a:prstGeom prst="rect">
            <a:avLst/>
          </a:prstGeom>
          <a:effectLst/>
        </p:spPr>
      </p:pic>
      <p:pic>
        <p:nvPicPr>
          <p:cNvPr id="8" name="Imagen 7" descr="A close-up of a coin&#10;&#10;Description automatically generated with medium confidence">
            <a:extLst>
              <a:ext uri="{FF2B5EF4-FFF2-40B4-BE49-F238E27FC236}">
                <a16:creationId xmlns:a16="http://schemas.microsoft.com/office/drawing/2014/main" xmlns="" id="{16C9BDB2-88B7-664E-05A4-BEAE2F00E2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49" y="150957"/>
            <a:ext cx="1039829" cy="101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507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7594FC8B-8CD2-407F-94F1-9C71F5AEC2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DBABC971-8D40-4A4F-AC60-28B9172789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xmlns="" id="{B9C04DC5-313B-4FE4-B868-5672A37641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791AE23E-90C9-4963-96E2-8DADBFC3BC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xmlns="" id="{C5F93E90-4379-4AAC-B021-E5FA6D974A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329FDD08-42D8-4AFF-90E5-5DAA5BC4CB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6" name="Freeform 7">
            <a:extLst>
              <a:ext uri="{FF2B5EF4-FFF2-40B4-BE49-F238E27FC236}">
                <a16:creationId xmlns:a16="http://schemas.microsoft.com/office/drawing/2014/main" xmlns="" id="{0A01F2A2-AEDD-47DC-AFB5-B97CEB9A53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418F2076-611D-7FBD-1F4E-0CF13D6D6DE1}"/>
              </a:ext>
            </a:extLst>
          </p:cNvPr>
          <p:cNvSpPr txBox="1"/>
          <p:nvPr/>
        </p:nvSpPr>
        <p:spPr>
          <a:xfrm>
            <a:off x="1876424" y="629267"/>
            <a:ext cx="8024659" cy="101665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MX" sz="29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s-MX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APENDICES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s-MX" sz="29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DB5AF5F3-AD0A-4EFA-854A-47C780F262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5">
            <a:extLst>
              <a:ext uri="{FF2B5EF4-FFF2-40B4-BE49-F238E27FC236}">
                <a16:creationId xmlns:a16="http://schemas.microsoft.com/office/drawing/2014/main" xmlns="" id="{1E3D6D6C-E192-4135-B1DB-17C71EEBC9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29582CC1-6894-D1B0-86EC-FDEE628AACB8}"/>
              </a:ext>
            </a:extLst>
          </p:cNvPr>
          <p:cNvSpPr txBox="1"/>
          <p:nvPr/>
        </p:nvSpPr>
        <p:spPr>
          <a:xfrm>
            <a:off x="648930" y="2164702"/>
            <a:ext cx="6698075" cy="48145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s-MX" sz="26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7" name="Imagen 6" descr="Hands holding each other's wrists and interlinked to form a circle">
            <a:extLst>
              <a:ext uri="{FF2B5EF4-FFF2-40B4-BE49-F238E27FC236}">
                <a16:creationId xmlns:a16="http://schemas.microsoft.com/office/drawing/2014/main" xmlns="" id="{757501A8-EAF2-6170-6B81-9AEB43CDC9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37510" y="2603392"/>
            <a:ext cx="3336365" cy="4054639"/>
          </a:xfrm>
          <a:prstGeom prst="rect">
            <a:avLst/>
          </a:prstGeom>
          <a:effectLst/>
        </p:spPr>
      </p:pic>
      <p:pic>
        <p:nvPicPr>
          <p:cNvPr id="8" name="Imagen 7" descr="A close-up of a coin&#10;&#10;Description automatically generated with medium confidence">
            <a:extLst>
              <a:ext uri="{FF2B5EF4-FFF2-40B4-BE49-F238E27FC236}">
                <a16:creationId xmlns:a16="http://schemas.microsoft.com/office/drawing/2014/main" xmlns="" id="{16C9BDB2-88B7-664E-05A4-BEAE2F00E2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49" y="150957"/>
            <a:ext cx="1039829" cy="101770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B2E107C-1888-9856-903C-0BF445FDD780}"/>
              </a:ext>
            </a:extLst>
          </p:cNvPr>
          <p:cNvSpPr txBox="1"/>
          <p:nvPr/>
        </p:nvSpPr>
        <p:spPr>
          <a:xfrm>
            <a:off x="318125" y="2164702"/>
            <a:ext cx="8047802" cy="46833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s-MX" sz="2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APENDICE E </a:t>
            </a:r>
            <a:r>
              <a:rPr lang="es-MX" sz="2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(pagina 133)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s-MX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- La Planeación de un currículo de Discipulado 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s-MX" sz="2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APENDICE F </a:t>
            </a:r>
            <a:r>
              <a:rPr lang="es-MX" sz="2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(pagina 137)</a:t>
            </a:r>
            <a:endParaRPr lang="es-MX" sz="2000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s-MX" sz="24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- El Desarrollo de una cultura de hacer discípulos en una Iglesia local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s-MX" sz="2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APENDICE  G </a:t>
            </a:r>
            <a:r>
              <a:rPr lang="es-MX" sz="2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(pagina 139)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s-MX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-  Como convertir un grupo pequeño en un grupo de Discipulado</a:t>
            </a:r>
            <a:endParaRPr lang="es-MX" sz="24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s-MX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s-MX" sz="2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APENDICE  H </a:t>
            </a:r>
            <a:r>
              <a:rPr lang="es-MX" sz="2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(pagina 141)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s-MX" sz="24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-  La senda al cambio  </a:t>
            </a:r>
            <a:endParaRPr lang="es-MX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61912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E2A05A61-685F-79DD-59B6-B9E5C78EF2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38137" y="2220686"/>
            <a:ext cx="3512767" cy="3750906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C6A83E54-0DE0-2CBC-D7F9-B30A23932BA9}"/>
              </a:ext>
            </a:extLst>
          </p:cNvPr>
          <p:cNvSpPr txBox="1"/>
          <p:nvPr/>
        </p:nvSpPr>
        <p:spPr>
          <a:xfrm>
            <a:off x="2248676" y="233265"/>
            <a:ext cx="69046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GUIA DEL LIDER</a:t>
            </a:r>
          </a:p>
          <a:p>
            <a:pPr algn="ctr"/>
            <a:r>
              <a:rPr lang="es-MX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(Pagina 145)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FC5738D2-B916-2233-ACF3-5660AA9FB2F1}"/>
              </a:ext>
            </a:extLst>
          </p:cNvPr>
          <p:cNvSpPr txBox="1"/>
          <p:nvPr/>
        </p:nvSpPr>
        <p:spPr>
          <a:xfrm>
            <a:off x="4525347" y="2444620"/>
            <a:ext cx="67273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dirty="0"/>
              <a:t>Bienvenida a la Guía del Líder</a:t>
            </a:r>
          </a:p>
          <a:p>
            <a:pPr marL="457200" indent="-457200" algn="ctr">
              <a:buFontTx/>
              <a:buChar char="-"/>
            </a:pPr>
            <a:r>
              <a:rPr lang="es-MX" sz="3600" dirty="0"/>
              <a:t>Seis formas de  dirigir un estudio transformador.</a:t>
            </a:r>
          </a:p>
          <a:p>
            <a:pPr marL="457200" indent="-457200" algn="ctr">
              <a:buFontTx/>
              <a:buChar char="-"/>
            </a:pPr>
            <a:r>
              <a:rPr lang="es-MX" sz="3600" dirty="0"/>
              <a:t>Como usar la guía del líder </a:t>
            </a:r>
            <a:endParaRPr lang="es-MX" sz="3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D433EA82-BC6C-F969-5EE3-C61F2DAAB6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41" y="233265"/>
            <a:ext cx="1039829" cy="101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156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xmlns="" id="{2B415BCD-EEB2-46D1-18AE-81538B4055A9}"/>
              </a:ext>
            </a:extLst>
          </p:cNvPr>
          <p:cNvSpPr/>
          <p:nvPr/>
        </p:nvSpPr>
        <p:spPr>
          <a:xfrm>
            <a:off x="1670180" y="232559"/>
            <a:ext cx="7800392" cy="877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0000"/>
              </a:highlight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3B86BE4C-945D-8046-12CD-656C41ED98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50" y="76961"/>
            <a:ext cx="1039829" cy="101770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0D5E0D17-2C17-12C6-5790-88254DFFAC0D}"/>
              </a:ext>
            </a:extLst>
          </p:cNvPr>
          <p:cNvSpPr/>
          <p:nvPr/>
        </p:nvSpPr>
        <p:spPr>
          <a:xfrm>
            <a:off x="5187821" y="2136710"/>
            <a:ext cx="1408922" cy="4198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 sz="2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8B972E6B-90B6-7C9C-96E7-7599AFF21705}"/>
              </a:ext>
            </a:extLst>
          </p:cNvPr>
          <p:cNvSpPr/>
          <p:nvPr/>
        </p:nvSpPr>
        <p:spPr>
          <a:xfrm>
            <a:off x="5570376" y="3583658"/>
            <a:ext cx="774440" cy="4198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CE061D6-7E58-796D-A606-5B3FE4B822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180" y="251609"/>
            <a:ext cx="7800392" cy="6270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225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764</TotalTime>
  <Words>209</Words>
  <Application>Microsoft Office PowerPoint</Application>
  <PresentationFormat>Panorámica</PresentationFormat>
  <Paragraphs>32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2" baseType="lpstr">
      <vt:lpstr>Aharoni</vt:lpstr>
      <vt:lpstr>Aldhabi</vt:lpstr>
      <vt:lpstr>Arial</vt:lpstr>
      <vt:lpstr>Century Gothic</vt:lpstr>
      <vt:lpstr>Wingdings 3</vt:lpstr>
      <vt:lpstr>Ion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Ricardo Fabela Islas</dc:creator>
  <cp:lastModifiedBy>Patron</cp:lastModifiedBy>
  <cp:revision>25</cp:revision>
  <dcterms:created xsi:type="dcterms:W3CDTF">2022-08-09T21:33:44Z</dcterms:created>
  <dcterms:modified xsi:type="dcterms:W3CDTF">2022-11-06T19:16:52Z</dcterms:modified>
</cp:coreProperties>
</file>